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7" r:id="rId2"/>
    <p:sldId id="328" r:id="rId3"/>
    <p:sldId id="257" r:id="rId4"/>
    <p:sldId id="329" r:id="rId5"/>
    <p:sldId id="260" r:id="rId6"/>
    <p:sldId id="295" r:id="rId7"/>
    <p:sldId id="301" r:id="rId8"/>
    <p:sldId id="289" r:id="rId9"/>
    <p:sldId id="313" r:id="rId10"/>
    <p:sldId id="319" r:id="rId11"/>
    <p:sldId id="330" r:id="rId12"/>
    <p:sldId id="297" r:id="rId13"/>
    <p:sldId id="281" r:id="rId14"/>
    <p:sldId id="326" r:id="rId15"/>
    <p:sldId id="324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E3C"/>
    <a:srgbClr val="FFAC5D"/>
    <a:srgbClr val="FF631D"/>
    <a:srgbClr val="FF5344"/>
    <a:srgbClr val="FFC948"/>
    <a:srgbClr val="2D61F3"/>
    <a:srgbClr val="8EDBFF"/>
    <a:srgbClr val="71FCFF"/>
    <a:srgbClr val="84AAFF"/>
    <a:srgbClr val="295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54" autoAdjust="0"/>
  </p:normalViewPr>
  <p:slideViewPr>
    <p:cSldViewPr snapToGrid="0" snapToObjects="1"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C5A07-6E7C-534F-BA0B-5B22E1880082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F385-EA83-0C48-80E6-383752F64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19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05CA-8D57-7A42-92F3-0C814ECFEBD7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A17F0-292F-5C49-856D-C2284446E9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484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31FD9526-5A33-4116-AE8C-4822515DC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notes 2">
            <a:extLst>
              <a:ext uri="{FF2B5EF4-FFF2-40B4-BE49-F238E27FC236}">
                <a16:creationId xmlns:a16="http://schemas.microsoft.com/office/drawing/2014/main" id="{302818E9-3909-4F44-8C2E-6327CE849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7FC42542-FDBC-4DB5-8597-B81DB4AD7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75796D-5240-492C-AA63-9B09F3666C0D}" type="slidenum">
              <a:rPr lang="fr-FR" altLang="fr-FR" smtClean="0">
                <a:latin typeface="Calibri" panose="020F0502020204030204" pitchFamily="34" charset="0"/>
              </a:rPr>
              <a:pPr/>
              <a:t>13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3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0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7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50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44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70" y="5059682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70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346577D-7A68-4644-AD50-E5027FC27F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EE7B57-AF6F-BD44-8646-6605022584B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41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4" y="1469380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CAC8985-0B85-46B7-944E-4D3F88ED8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94F994A-5B08-3841-8B5E-18C2715006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1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27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1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6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93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36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0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ARP- Lycée Gregor Mendel- 12 nov 2019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ARP- Lycée Gregor Mendel- 12 nov 2019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9113-6C98-CA4E-876A-D774CCD538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1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55A31F-B77E-6E46-A930-7AA8A2FE4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8845" r="21845"/>
          <a:stretch/>
        </p:blipFill>
        <p:spPr>
          <a:xfrm>
            <a:off x="20" y="10"/>
            <a:ext cx="6337717" cy="6857990"/>
          </a:xfrm>
          <a:prstGeom prst="rect">
            <a:avLst/>
          </a:prstGeom>
        </p:spPr>
      </p:pic>
      <p:sp>
        <p:nvSpPr>
          <p:cNvPr id="14338" name="Titre 3">
            <a:extLst>
              <a:ext uri="{FF2B5EF4-FFF2-40B4-BE49-F238E27FC236}">
                <a16:creationId xmlns:a16="http://schemas.microsoft.com/office/drawing/2014/main" id="{3909D8A6-1726-4F60-82D8-11469B9E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altLang="fr-FR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Lycée Gregor Mendel</a:t>
            </a:r>
            <a:br>
              <a:rPr lang="en-US" altLang="fr-FR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fr-FR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205, rue de Fontenay 94300 VINCENNES</a:t>
            </a:r>
            <a:endParaRPr lang="en-US" altLang="fr-FR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19D09C-11A0-8246-93A0-118576362346}"/>
              </a:ext>
            </a:extLst>
          </p:cNvPr>
          <p:cNvSpPr txBox="1"/>
          <p:nvPr/>
        </p:nvSpPr>
        <p:spPr>
          <a:xfrm>
            <a:off x="628650" y="2219785"/>
            <a:ext cx="3464715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FFFF"/>
                </a:solidFill>
              </a:rPr>
              <a:t>Bienvenue</a:t>
            </a:r>
            <a:r>
              <a:rPr lang="en-US" sz="2400" dirty="0">
                <a:solidFill>
                  <a:srgbClr val="FFFFFF"/>
                </a:solidFill>
              </a:rPr>
              <a:t> aux parents et aux </a:t>
            </a:r>
            <a:r>
              <a:rPr lang="en-US" sz="2400" dirty="0" err="1">
                <a:solidFill>
                  <a:srgbClr val="FFFFFF"/>
                </a:solidFill>
              </a:rPr>
              <a:t>collégiens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Saint Joseph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FFFF"/>
                </a:solidFill>
              </a:rPr>
              <a:t>Jeudi</a:t>
            </a:r>
            <a:r>
              <a:rPr lang="en-US" sz="2400" dirty="0">
                <a:solidFill>
                  <a:srgbClr val="FFFFFF"/>
                </a:solidFill>
              </a:rPr>
              <a:t> 07 </a:t>
            </a:r>
            <a:r>
              <a:rPr lang="en-US" sz="2400" dirty="0" err="1">
                <a:solidFill>
                  <a:srgbClr val="FFFFFF"/>
                </a:solidFill>
              </a:rPr>
              <a:t>octobre</a:t>
            </a:r>
            <a:r>
              <a:rPr lang="en-US" sz="2400" dirty="0">
                <a:solidFill>
                  <a:srgbClr val="FFFFFF"/>
                </a:solidFill>
              </a:rPr>
              <a:t> 2021</a:t>
            </a:r>
          </a:p>
        </p:txBody>
      </p:sp>
      <p:pic>
        <p:nvPicPr>
          <p:cNvPr id="3" name="Image 2" descr="Une image contenant plante&#10;&#10;Description générée automatiquement">
            <a:extLst>
              <a:ext uri="{FF2B5EF4-FFF2-40B4-BE49-F238E27FC236}">
                <a16:creationId xmlns:a16="http://schemas.microsoft.com/office/drawing/2014/main" id="{ED1B370A-3B39-2641-A1E0-E630781C9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6" r="32046"/>
          <a:stretch/>
        </p:blipFill>
        <p:spPr>
          <a:xfrm>
            <a:off x="4669497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8787431"/>
      </p:ext>
    </p:extLst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77822" y="33649"/>
            <a:ext cx="8229600" cy="75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17375E"/>
                </a:solidFill>
                <a:cs typeface="Arial Black" charset="0"/>
              </a:rPr>
              <a:t>Le nouveau Bac – L’importance du contrôle continu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E67719C6-27E8-8C47-AEA0-B0C27F51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27" y="764905"/>
            <a:ext cx="9005413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396" y="847318"/>
            <a:ext cx="8905044" cy="369332"/>
          </a:xfrm>
          <a:prstGeom prst="rect">
            <a:avLst/>
          </a:prstGeom>
          <a:solidFill>
            <a:srgbClr val="84AAFF"/>
          </a:solidFill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17375E"/>
                </a:solidFill>
                <a:cs typeface="Arial Black" charset="0"/>
              </a:rPr>
              <a:t>60% de la note finale (Coefficient de 60)</a:t>
            </a:r>
            <a:endParaRPr lang="fr-FR" dirty="0">
              <a:solidFill>
                <a:srgbClr val="17375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3396" y="1215623"/>
            <a:ext cx="8905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7375E"/>
                </a:solidFill>
              </a:rPr>
              <a:t>En 1</a:t>
            </a:r>
            <a:r>
              <a:rPr lang="fr-FR" sz="1600" b="1" baseline="30000" dirty="0">
                <a:solidFill>
                  <a:srgbClr val="17375E"/>
                </a:solidFill>
              </a:rPr>
              <a:t>ère</a:t>
            </a:r>
            <a:endParaRPr lang="fr-FR" sz="1600" b="1" dirty="0">
              <a:solidFill>
                <a:srgbClr val="17375E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1600" b="1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Epreuve anticipée </a:t>
            </a:r>
            <a:r>
              <a:rPr lang="fr-FR" sz="1600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de français en 1</a:t>
            </a:r>
            <a:r>
              <a:rPr lang="fr-FR" sz="1600" baseline="30000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re</a:t>
            </a:r>
            <a:r>
              <a:rPr lang="fr-FR" sz="1600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 (écrit et oral) – (coefficient de 10)</a:t>
            </a:r>
          </a:p>
          <a:p>
            <a:endParaRPr lang="fr-FR" sz="1600" dirty="0">
              <a:solidFill>
                <a:srgbClr val="17375E"/>
              </a:solidFill>
              <a:ea typeface="ＭＳ Ｐゴシック" charset="0"/>
              <a:cs typeface="Roboto" charset="0"/>
            </a:endParaRPr>
          </a:p>
          <a:p>
            <a:r>
              <a:rPr lang="fr-FR" sz="1600" b="1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En Terminale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1600" b="1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4 Epreuves 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Spécialités choisies au nombre de 2 (Coefficient 16 chacune)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Philosophie (LG coefficient de 8 et LT coefficient de 4)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>
                <a:solidFill>
                  <a:srgbClr val="17375E"/>
                </a:solidFill>
                <a:ea typeface="ＭＳ Ｐゴシック" charset="0"/>
                <a:cs typeface="Roboto" charset="0"/>
              </a:rPr>
              <a:t>Grand oral de 20 min : épreuve individuelle sur un sujet choisi par l’élève en lien avec un ou deux des enseignements de spécialité (LG coefficient de 10 et LT coefficient de 14)</a:t>
            </a:r>
            <a:endParaRPr lang="fr-FR" sz="1600" dirty="0">
              <a:solidFill>
                <a:srgbClr val="000000"/>
              </a:solidFill>
              <a:latin typeface="Arial" charset="0"/>
              <a:ea typeface="ＭＳ Ｐゴシック" charset="0"/>
              <a:cs typeface="Roboto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7728" y="3500840"/>
            <a:ext cx="8810712" cy="369332"/>
          </a:xfrm>
          <a:prstGeom prst="rect">
            <a:avLst/>
          </a:prstGeom>
          <a:solidFill>
            <a:srgbClr val="84AAFF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7375E"/>
                </a:solidFill>
              </a:rPr>
              <a:t>40 % de contrôle continu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09EAEF-EEED-334C-917E-89FDA8513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10" y="3870172"/>
            <a:ext cx="5244215" cy="293962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F200B64-792A-8A45-9B27-6AF0ECD3D854}"/>
              </a:ext>
            </a:extLst>
          </p:cNvPr>
          <p:cNvSpPr txBox="1"/>
          <p:nvPr/>
        </p:nvSpPr>
        <p:spPr>
          <a:xfrm>
            <a:off x="3477021" y="6062029"/>
            <a:ext cx="8674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/>
              <a:t>OU Mathématiques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5FAF9D-77F9-C94E-A81C-8ACF79290156}"/>
              </a:ext>
            </a:extLst>
          </p:cNvPr>
          <p:cNvSpPr txBox="1"/>
          <p:nvPr/>
        </p:nvSpPr>
        <p:spPr>
          <a:xfrm>
            <a:off x="6528635" y="4693946"/>
            <a:ext cx="8674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/>
              <a:t>OU Mathématiques</a:t>
            </a:r>
          </a:p>
        </p:txBody>
      </p:sp>
    </p:spTree>
    <p:extLst>
      <p:ext uri="{BB962C8B-B14F-4D97-AF65-F5344CB8AC3E}">
        <p14:creationId xmlns:p14="http://schemas.microsoft.com/office/powerpoint/2010/main" val="353591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>
            <a:extLst>
              <a:ext uri="{FF2B5EF4-FFF2-40B4-BE49-F238E27FC236}">
                <a16:creationId xmlns:a16="http://schemas.microsoft.com/office/drawing/2014/main" id="{E67719C6-27E8-8C47-AEA0-B0C27F51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27" y="764905"/>
            <a:ext cx="9005413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40F5BD-FA6E-BA4D-B18C-D2EA3EE3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96"/>
            <a:ext cx="4785531" cy="5743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D7ABE6-0EE0-6B46-A42F-693A85CF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41" y="916926"/>
            <a:ext cx="4724459" cy="5743982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5267C43-8F45-4B47-8F3A-6FF44A0DF7FF}"/>
              </a:ext>
            </a:extLst>
          </p:cNvPr>
          <p:cNvSpPr txBox="1">
            <a:spLocks/>
          </p:cNvSpPr>
          <p:nvPr/>
        </p:nvSpPr>
        <p:spPr>
          <a:xfrm>
            <a:off x="457200" y="38704"/>
            <a:ext cx="8229600" cy="75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17375E"/>
                </a:solidFill>
                <a:cs typeface="Arial Black" charset="0"/>
              </a:rPr>
              <a:t>Le nouveau Bac – L’importance du contrôle continu</a:t>
            </a:r>
          </a:p>
        </p:txBody>
      </p:sp>
    </p:spTree>
    <p:extLst>
      <p:ext uri="{BB962C8B-B14F-4D97-AF65-F5344CB8AC3E}">
        <p14:creationId xmlns:p14="http://schemas.microsoft.com/office/powerpoint/2010/main" val="346507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Préparation 2">
            <a:extLst>
              <a:ext uri="{FF2B5EF4-FFF2-40B4-BE49-F238E27FC236}">
                <a16:creationId xmlns:a16="http://schemas.microsoft.com/office/drawing/2014/main" id="{00EEBE30-A132-4130-925E-C5E921D85788}"/>
              </a:ext>
            </a:extLst>
          </p:cNvPr>
          <p:cNvSpPr/>
          <p:nvPr/>
        </p:nvSpPr>
        <p:spPr>
          <a:xfrm>
            <a:off x="928662" y="5102997"/>
            <a:ext cx="3000396" cy="531357"/>
          </a:xfrm>
          <a:prstGeom prst="flowChartPreparation">
            <a:avLst/>
          </a:prstGeom>
          <a:solidFill>
            <a:srgbClr val="2954D4"/>
          </a:solidFill>
          <a:ln>
            <a:solidFill>
              <a:srgbClr val="4F81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bg1"/>
                </a:solidFill>
              </a:rPr>
              <a:t>Voie générale et technologique </a:t>
            </a:r>
          </a:p>
        </p:txBody>
      </p:sp>
      <p:sp>
        <p:nvSpPr>
          <p:cNvPr id="4" name="Organigramme : Préparation 3">
            <a:extLst>
              <a:ext uri="{FF2B5EF4-FFF2-40B4-BE49-F238E27FC236}">
                <a16:creationId xmlns:a16="http://schemas.microsoft.com/office/drawing/2014/main" id="{C9181EDF-B6EB-4F85-B0FB-566F4E1C886C}"/>
              </a:ext>
            </a:extLst>
          </p:cNvPr>
          <p:cNvSpPr/>
          <p:nvPr/>
        </p:nvSpPr>
        <p:spPr>
          <a:xfrm>
            <a:off x="5261521" y="5127149"/>
            <a:ext cx="2727633" cy="483052"/>
          </a:xfrm>
          <a:prstGeom prst="flowChartPreparation">
            <a:avLst/>
          </a:prstGeom>
          <a:solidFill>
            <a:srgbClr val="23C0C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>
                <a:solidFill>
                  <a:schemeClr val="tx2"/>
                </a:solidFill>
              </a:rPr>
              <a:t>Voie professionnelle</a:t>
            </a:r>
          </a:p>
        </p:txBody>
      </p:sp>
      <p:sp>
        <p:nvSpPr>
          <p:cNvPr id="7" name="Organigramme : Alternative 6">
            <a:extLst>
              <a:ext uri="{FF2B5EF4-FFF2-40B4-BE49-F238E27FC236}">
                <a16:creationId xmlns:a16="http://schemas.microsoft.com/office/drawing/2014/main" id="{554B2EF2-1D4B-438C-894C-B9BB61F18E02}"/>
              </a:ext>
            </a:extLst>
          </p:cNvPr>
          <p:cNvSpPr/>
          <p:nvPr/>
        </p:nvSpPr>
        <p:spPr>
          <a:xfrm>
            <a:off x="6858016" y="4290855"/>
            <a:ext cx="1357322" cy="454605"/>
          </a:xfrm>
          <a:prstGeom prst="flowChartAlternateProcess">
            <a:avLst/>
          </a:prstGeom>
          <a:solidFill>
            <a:srgbClr val="23C0C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tx2"/>
                </a:solidFill>
              </a:rPr>
              <a:t>1</a:t>
            </a:r>
            <a:r>
              <a:rPr lang="fr-FR" altLang="fr-FR" sz="1100" b="1" baseline="30000">
                <a:solidFill>
                  <a:schemeClr val="tx2"/>
                </a:solidFill>
              </a:rPr>
              <a:t>ère</a:t>
            </a:r>
            <a:r>
              <a:rPr lang="fr-FR" altLang="fr-FR" sz="1100" b="1">
                <a:solidFill>
                  <a:schemeClr val="tx2"/>
                </a:solidFill>
              </a:rPr>
              <a:t> année de CAP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F1685C0E-7774-402E-AD36-471A070898BB}"/>
              </a:ext>
            </a:extLst>
          </p:cNvPr>
          <p:cNvSpPr/>
          <p:nvPr/>
        </p:nvSpPr>
        <p:spPr>
          <a:xfrm>
            <a:off x="785786" y="3354863"/>
            <a:ext cx="1357322" cy="454605"/>
          </a:xfrm>
          <a:prstGeom prst="flowChartAlternateProcess">
            <a:avLst/>
          </a:prstGeom>
          <a:solidFill>
            <a:srgbClr val="2954D4"/>
          </a:solidFill>
          <a:ln>
            <a:solidFill>
              <a:srgbClr val="4F81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bg1"/>
                </a:solidFill>
              </a:rPr>
              <a:t>1</a:t>
            </a:r>
            <a:r>
              <a:rPr lang="fr-FR" altLang="fr-FR" sz="1100" b="1" baseline="30000">
                <a:solidFill>
                  <a:schemeClr val="bg1"/>
                </a:solidFill>
              </a:rPr>
              <a:t>ère</a:t>
            </a:r>
            <a:r>
              <a:rPr lang="fr-FR" altLang="fr-FR" sz="1100" b="1">
                <a:solidFill>
                  <a:schemeClr val="bg1"/>
                </a:solidFill>
              </a:rPr>
              <a:t> générale</a:t>
            </a:r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B9B89618-EDB6-467B-A0E4-B50CEB431906}"/>
              </a:ext>
            </a:extLst>
          </p:cNvPr>
          <p:cNvSpPr/>
          <p:nvPr/>
        </p:nvSpPr>
        <p:spPr>
          <a:xfrm>
            <a:off x="2643174" y="3354863"/>
            <a:ext cx="1357322" cy="454605"/>
          </a:xfrm>
          <a:prstGeom prst="flowChartAlternateProcess">
            <a:avLst/>
          </a:prstGeom>
          <a:solidFill>
            <a:srgbClr val="2954D4"/>
          </a:solidFill>
          <a:ln>
            <a:solidFill>
              <a:srgbClr val="4F81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bg1"/>
                </a:solidFill>
              </a:rPr>
              <a:t>1</a:t>
            </a:r>
            <a:r>
              <a:rPr lang="fr-FR" altLang="fr-FR" sz="1100" b="1" baseline="30000">
                <a:solidFill>
                  <a:schemeClr val="bg1"/>
                </a:solidFill>
              </a:rPr>
              <a:t>ère</a:t>
            </a:r>
            <a:r>
              <a:rPr lang="fr-FR" altLang="fr-FR" sz="1100" b="1">
                <a:solidFill>
                  <a:schemeClr val="bg1"/>
                </a:solidFill>
              </a:rPr>
              <a:t> technologique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A74B288E-E8A2-4769-9837-BA8EF615C77F}"/>
              </a:ext>
            </a:extLst>
          </p:cNvPr>
          <p:cNvSpPr/>
          <p:nvPr/>
        </p:nvSpPr>
        <p:spPr>
          <a:xfrm>
            <a:off x="6858016" y="3354863"/>
            <a:ext cx="1357322" cy="454605"/>
          </a:xfrm>
          <a:prstGeom prst="flowChartAlternateProcess">
            <a:avLst/>
          </a:prstGeom>
          <a:solidFill>
            <a:srgbClr val="23C0C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tx2"/>
                </a:solidFill>
              </a:rPr>
              <a:t>2</a:t>
            </a:r>
            <a:r>
              <a:rPr lang="fr-FR" altLang="fr-FR" sz="1100" b="1" baseline="30000">
                <a:solidFill>
                  <a:schemeClr val="tx2"/>
                </a:solidFill>
              </a:rPr>
              <a:t>ème</a:t>
            </a:r>
            <a:r>
              <a:rPr lang="fr-FR" altLang="fr-FR" sz="1100" b="1">
                <a:solidFill>
                  <a:schemeClr val="tx2"/>
                </a:solidFill>
              </a:rPr>
              <a:t> année de CAP</a:t>
            </a: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03664C08-D6A6-4A13-82C4-E1CFF91FE596}"/>
              </a:ext>
            </a:extLst>
          </p:cNvPr>
          <p:cNvSpPr/>
          <p:nvPr/>
        </p:nvSpPr>
        <p:spPr>
          <a:xfrm>
            <a:off x="785786" y="2444527"/>
            <a:ext cx="1357322" cy="454605"/>
          </a:xfrm>
          <a:prstGeom prst="flowChartAlternateProcess">
            <a:avLst/>
          </a:prstGeom>
          <a:solidFill>
            <a:srgbClr val="2954D4"/>
          </a:solidFill>
          <a:ln>
            <a:solidFill>
              <a:srgbClr val="4F81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bg1"/>
                </a:solidFill>
              </a:rPr>
              <a:t>Terminale</a:t>
            </a:r>
          </a:p>
          <a:p>
            <a:pPr algn="ctr" eaLnBrk="1" hangingPunct="1">
              <a:defRPr/>
            </a:pPr>
            <a:r>
              <a:rPr lang="fr-FR" altLang="fr-FR" sz="1100" b="1">
                <a:solidFill>
                  <a:schemeClr val="bg1"/>
                </a:solidFill>
              </a:rPr>
              <a:t>générale</a:t>
            </a:r>
          </a:p>
        </p:txBody>
      </p:sp>
      <p:sp>
        <p:nvSpPr>
          <p:cNvPr id="14" name="Organigramme : Alternative 13">
            <a:extLst>
              <a:ext uri="{FF2B5EF4-FFF2-40B4-BE49-F238E27FC236}">
                <a16:creationId xmlns:a16="http://schemas.microsoft.com/office/drawing/2014/main" id="{AA4266C5-F900-40D5-B884-2DEDFF5A774D}"/>
              </a:ext>
            </a:extLst>
          </p:cNvPr>
          <p:cNvSpPr/>
          <p:nvPr/>
        </p:nvSpPr>
        <p:spPr>
          <a:xfrm>
            <a:off x="5143504" y="2444527"/>
            <a:ext cx="1357322" cy="454605"/>
          </a:xfrm>
          <a:prstGeom prst="flowChartAlternateProcess">
            <a:avLst/>
          </a:prstGeom>
          <a:solidFill>
            <a:srgbClr val="23C0C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>
                <a:solidFill>
                  <a:schemeClr val="tx2"/>
                </a:solidFill>
              </a:rPr>
              <a:t>Terminale professionnelle</a:t>
            </a:r>
          </a:p>
        </p:txBody>
      </p:sp>
      <p:sp>
        <p:nvSpPr>
          <p:cNvPr id="15" name="Organigramme : Alternative 14">
            <a:extLst>
              <a:ext uri="{FF2B5EF4-FFF2-40B4-BE49-F238E27FC236}">
                <a16:creationId xmlns:a16="http://schemas.microsoft.com/office/drawing/2014/main" id="{111B7BC7-DCF9-41CE-962F-AE20731E2225}"/>
              </a:ext>
            </a:extLst>
          </p:cNvPr>
          <p:cNvSpPr/>
          <p:nvPr/>
        </p:nvSpPr>
        <p:spPr>
          <a:xfrm>
            <a:off x="2643174" y="2444527"/>
            <a:ext cx="1357322" cy="454605"/>
          </a:xfrm>
          <a:prstGeom prst="flowChartAlternateProcess">
            <a:avLst/>
          </a:prstGeom>
          <a:solidFill>
            <a:srgbClr val="2954D4"/>
          </a:solidFill>
          <a:ln>
            <a:solidFill>
              <a:srgbClr val="4F81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>
                <a:solidFill>
                  <a:schemeClr val="bg1"/>
                </a:solidFill>
              </a:rPr>
              <a:t>Terminale technologique</a:t>
            </a:r>
          </a:p>
        </p:txBody>
      </p:sp>
      <p:sp>
        <p:nvSpPr>
          <p:cNvPr id="17" name="Parchemin horizontal 16">
            <a:extLst>
              <a:ext uri="{FF2B5EF4-FFF2-40B4-BE49-F238E27FC236}">
                <a16:creationId xmlns:a16="http://schemas.microsoft.com/office/drawing/2014/main" id="{F190F91C-B2F0-4715-B431-40E13C45E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230" y="1764762"/>
            <a:ext cx="1143000" cy="642937"/>
          </a:xfrm>
          <a:prstGeom prst="horizontalScroll">
            <a:avLst>
              <a:gd name="adj" fmla="val 12500"/>
            </a:avLst>
          </a:prstGeom>
          <a:solidFill>
            <a:srgbClr val="84AAFF"/>
          </a:solidFill>
          <a:ln w="9525">
            <a:solidFill>
              <a:srgbClr val="2954D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>
                <a:solidFill>
                  <a:schemeClr val="tx2"/>
                </a:solidFill>
              </a:rPr>
              <a:t>Baccalauréat général</a:t>
            </a:r>
          </a:p>
        </p:txBody>
      </p:sp>
      <p:sp>
        <p:nvSpPr>
          <p:cNvPr id="18" name="Parchemin horizontal 17">
            <a:extLst>
              <a:ext uri="{FF2B5EF4-FFF2-40B4-BE49-F238E27FC236}">
                <a16:creationId xmlns:a16="http://schemas.microsoft.com/office/drawing/2014/main" id="{6E4FBCC1-E20C-44DD-A681-C36A967A2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1762278"/>
            <a:ext cx="1143000" cy="642938"/>
          </a:xfrm>
          <a:prstGeom prst="horizontalScroll">
            <a:avLst>
              <a:gd name="adj" fmla="val 12500"/>
            </a:avLst>
          </a:prstGeom>
          <a:solidFill>
            <a:srgbClr val="71FCFF"/>
          </a:solidFill>
          <a:ln w="9525">
            <a:solidFill>
              <a:srgbClr val="23B1B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>
                <a:solidFill>
                  <a:schemeClr val="tx2"/>
                </a:solidFill>
              </a:rPr>
              <a:t>Baccalauréat professionnel</a:t>
            </a:r>
          </a:p>
        </p:txBody>
      </p:sp>
      <p:sp>
        <p:nvSpPr>
          <p:cNvPr id="19" name="Parchemin horizontal 18">
            <a:extLst>
              <a:ext uri="{FF2B5EF4-FFF2-40B4-BE49-F238E27FC236}">
                <a16:creationId xmlns:a16="http://schemas.microsoft.com/office/drawing/2014/main" id="{5253506F-D701-4B3E-B197-93408B1F8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852" y="1764762"/>
            <a:ext cx="1214437" cy="642937"/>
          </a:xfrm>
          <a:prstGeom prst="horizontalScroll">
            <a:avLst>
              <a:gd name="adj" fmla="val 12500"/>
            </a:avLst>
          </a:prstGeom>
          <a:solidFill>
            <a:srgbClr val="84AAFF"/>
          </a:solidFill>
          <a:ln w="9525">
            <a:solidFill>
              <a:srgbClr val="2954D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>
                <a:solidFill>
                  <a:schemeClr val="tx2"/>
                </a:solidFill>
              </a:rPr>
              <a:t>Baccalauréat technologique</a:t>
            </a:r>
          </a:p>
        </p:txBody>
      </p:sp>
      <p:sp>
        <p:nvSpPr>
          <p:cNvPr id="20" name="Parchemin horizontal 19">
            <a:extLst>
              <a:ext uri="{FF2B5EF4-FFF2-40B4-BE49-F238E27FC236}">
                <a16:creationId xmlns:a16="http://schemas.microsoft.com/office/drawing/2014/main" id="{499D823E-D779-4EFF-BD4E-AE6EA96E8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2691734"/>
            <a:ext cx="1285875" cy="642937"/>
          </a:xfrm>
          <a:prstGeom prst="horizontalScroll">
            <a:avLst>
              <a:gd name="adj" fmla="val 12500"/>
            </a:avLst>
          </a:prstGeom>
          <a:solidFill>
            <a:srgbClr val="71FCFF"/>
          </a:solidFill>
          <a:ln w="9525">
            <a:solidFill>
              <a:srgbClr val="23B1B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000" b="1">
                <a:solidFill>
                  <a:schemeClr val="tx2"/>
                </a:solidFill>
              </a:rPr>
              <a:t>Certificat d’aptitude professionnelle</a:t>
            </a:r>
          </a:p>
        </p:txBody>
      </p:sp>
      <p:sp>
        <p:nvSpPr>
          <p:cNvPr id="23" name="Organigramme : Terminateur 22">
            <a:extLst>
              <a:ext uri="{FF2B5EF4-FFF2-40B4-BE49-F238E27FC236}">
                <a16:creationId xmlns:a16="http://schemas.microsoft.com/office/drawing/2014/main" id="{C7F2D7A9-EE31-4331-BA81-3039ABB7A902}"/>
              </a:ext>
            </a:extLst>
          </p:cNvPr>
          <p:cNvSpPr/>
          <p:nvPr/>
        </p:nvSpPr>
        <p:spPr>
          <a:xfrm>
            <a:off x="104286" y="1093404"/>
            <a:ext cx="5188064" cy="531357"/>
          </a:xfrm>
          <a:prstGeom prst="flowChartTerminator">
            <a:avLst/>
          </a:prstGeom>
          <a:solidFill>
            <a:srgbClr val="9289FF"/>
          </a:solidFill>
          <a:ln>
            <a:solidFill>
              <a:srgbClr val="928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b="1">
                <a:solidFill>
                  <a:schemeClr val="tx2"/>
                </a:solidFill>
              </a:rPr>
              <a:t>Enseignement supérieur</a:t>
            </a: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1548620A-BC2F-40C2-BB94-B55ACBBDB4FA}"/>
              </a:ext>
            </a:extLst>
          </p:cNvPr>
          <p:cNvSpPr/>
          <p:nvPr/>
        </p:nvSpPr>
        <p:spPr>
          <a:xfrm>
            <a:off x="1133234" y="207711"/>
            <a:ext cx="6948970" cy="531357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954D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chemeClr val="tx1"/>
                </a:solidFill>
              </a:rPr>
              <a:t>Insertion professionnelle</a:t>
            </a:r>
          </a:p>
        </p:txBody>
      </p:sp>
      <p:sp>
        <p:nvSpPr>
          <p:cNvPr id="26" name="Flèche angle droit à deux pointes 25">
            <a:extLst>
              <a:ext uri="{FF2B5EF4-FFF2-40B4-BE49-F238E27FC236}">
                <a16:creationId xmlns:a16="http://schemas.microsoft.com/office/drawing/2014/main" id="{F841F468-542A-4BC2-B889-9BBCC83F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5664737"/>
            <a:ext cx="1928812" cy="683099"/>
          </a:xfrm>
          <a:custGeom>
            <a:avLst/>
            <a:gdLst>
              <a:gd name="T0" fmla="*/ 1678781 w 1928812"/>
              <a:gd name="T1" fmla="*/ 0 h 1000125"/>
              <a:gd name="T2" fmla="*/ 1428750 w 1928812"/>
              <a:gd name="T3" fmla="*/ 500063 h 1000125"/>
              <a:gd name="T4" fmla="*/ 500063 w 1928812"/>
              <a:gd name="T5" fmla="*/ 500063 h 1000125"/>
              <a:gd name="T6" fmla="*/ 0 w 1928812"/>
              <a:gd name="T7" fmla="*/ 750094 h 1000125"/>
              <a:gd name="T8" fmla="*/ 500063 w 1928812"/>
              <a:gd name="T9" fmla="*/ 1000125 h 1000125"/>
              <a:gd name="T10" fmla="*/ 1109067 w 1928812"/>
              <a:gd name="T11" fmla="*/ 789384 h 1000125"/>
              <a:gd name="T12" fmla="*/ 1718071 w 1928812"/>
              <a:gd name="T13" fmla="*/ 644723 h 1000125"/>
              <a:gd name="T14" fmla="*/ 1928812 w 1928812"/>
              <a:gd name="T15" fmla="*/ 500063 h 1000125"/>
              <a:gd name="T16" fmla="*/ 3 60000 65536"/>
              <a:gd name="T17" fmla="*/ 2 60000 65536"/>
              <a:gd name="T18" fmla="*/ 3 60000 65536"/>
              <a:gd name="T19" fmla="*/ 2 60000 65536"/>
              <a:gd name="T20" fmla="*/ 1 60000 65536"/>
              <a:gd name="T21" fmla="*/ 1 60000 65536"/>
              <a:gd name="T22" fmla="*/ 0 60000 65536"/>
              <a:gd name="T23" fmla="*/ 0 60000 65536"/>
              <a:gd name="T24" fmla="*/ 78580 w 1928812"/>
              <a:gd name="T25" fmla="*/ 710804 h 1000125"/>
              <a:gd name="T26" fmla="*/ 1678781 w 1928812"/>
              <a:gd name="T27" fmla="*/ 789384 h 10001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28812" h="1000125">
                <a:moveTo>
                  <a:pt x="0" y="750094"/>
                </a:moveTo>
                <a:lnTo>
                  <a:pt x="500063" y="500063"/>
                </a:lnTo>
                <a:lnTo>
                  <a:pt x="500063" y="710804"/>
                </a:lnTo>
                <a:lnTo>
                  <a:pt x="1639491" y="710804"/>
                </a:lnTo>
                <a:lnTo>
                  <a:pt x="1639491" y="500063"/>
                </a:lnTo>
                <a:lnTo>
                  <a:pt x="1428750" y="500063"/>
                </a:lnTo>
                <a:lnTo>
                  <a:pt x="1678781" y="0"/>
                </a:lnTo>
                <a:lnTo>
                  <a:pt x="1928812" y="500063"/>
                </a:lnTo>
                <a:lnTo>
                  <a:pt x="1718071" y="500063"/>
                </a:lnTo>
                <a:lnTo>
                  <a:pt x="1718071" y="789384"/>
                </a:lnTo>
                <a:lnTo>
                  <a:pt x="500063" y="789384"/>
                </a:lnTo>
                <a:lnTo>
                  <a:pt x="500063" y="1000125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rgbClr val="BFBFBF"/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7" name="Flèche angle droit à deux pointes 26">
            <a:extLst>
              <a:ext uri="{FF2B5EF4-FFF2-40B4-BE49-F238E27FC236}">
                <a16:creationId xmlns:a16="http://schemas.microsoft.com/office/drawing/2014/main" id="{0106C3BA-4AD1-4724-90D0-3ED284D841B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57048" y="5266805"/>
            <a:ext cx="659245" cy="1502817"/>
          </a:xfrm>
          <a:custGeom>
            <a:avLst/>
            <a:gdLst>
              <a:gd name="T0" fmla="*/ 728668 w 965200"/>
              <a:gd name="T1" fmla="*/ 0 h 2000250"/>
              <a:gd name="T2" fmla="*/ 492136 w 965200"/>
              <a:gd name="T3" fmla="*/ 482600 h 2000250"/>
              <a:gd name="T4" fmla="*/ 482600 w 965200"/>
              <a:gd name="T5" fmla="*/ 1527186 h 2000250"/>
              <a:gd name="T6" fmla="*/ 0 w 965200"/>
              <a:gd name="T7" fmla="*/ 1763718 h 2000250"/>
              <a:gd name="T8" fmla="*/ 482600 w 965200"/>
              <a:gd name="T9" fmla="*/ 2000250 h 2000250"/>
              <a:gd name="T10" fmla="*/ 624593 w 965200"/>
              <a:gd name="T11" fmla="*/ 1801636 h 2000250"/>
              <a:gd name="T12" fmla="*/ 766586 w 965200"/>
              <a:gd name="T13" fmla="*/ 1142118 h 2000250"/>
              <a:gd name="T14" fmla="*/ 965200 w 965200"/>
              <a:gd name="T15" fmla="*/ 482600 h 2000250"/>
              <a:gd name="T16" fmla="*/ 3 60000 65536"/>
              <a:gd name="T17" fmla="*/ 2 60000 65536"/>
              <a:gd name="T18" fmla="*/ 3 60000 65536"/>
              <a:gd name="T19" fmla="*/ 2 60000 65536"/>
              <a:gd name="T20" fmla="*/ 1 60000 65536"/>
              <a:gd name="T21" fmla="*/ 1 60000 65536"/>
              <a:gd name="T22" fmla="*/ 0 60000 65536"/>
              <a:gd name="T23" fmla="*/ 0 60000 65536"/>
              <a:gd name="T24" fmla="*/ 77364 w 965200"/>
              <a:gd name="T25" fmla="*/ 1725800 h 2000250"/>
              <a:gd name="T26" fmla="*/ 728668 w 965200"/>
              <a:gd name="T27" fmla="*/ 1801636 h 2000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5200" h="2000250">
                <a:moveTo>
                  <a:pt x="0" y="1763718"/>
                </a:moveTo>
                <a:lnTo>
                  <a:pt x="482600" y="1527186"/>
                </a:lnTo>
                <a:lnTo>
                  <a:pt x="482600" y="1725800"/>
                </a:lnTo>
                <a:lnTo>
                  <a:pt x="690750" y="1725800"/>
                </a:lnTo>
                <a:lnTo>
                  <a:pt x="690750" y="482600"/>
                </a:lnTo>
                <a:lnTo>
                  <a:pt x="492136" y="482600"/>
                </a:lnTo>
                <a:lnTo>
                  <a:pt x="728668" y="0"/>
                </a:lnTo>
                <a:lnTo>
                  <a:pt x="965200" y="482600"/>
                </a:lnTo>
                <a:lnTo>
                  <a:pt x="766586" y="482600"/>
                </a:lnTo>
                <a:lnTo>
                  <a:pt x="766586" y="1801636"/>
                </a:lnTo>
                <a:lnTo>
                  <a:pt x="482600" y="1801636"/>
                </a:lnTo>
                <a:lnTo>
                  <a:pt x="482600" y="2000250"/>
                </a:lnTo>
                <a:close/>
              </a:path>
            </a:pathLst>
          </a:custGeom>
          <a:solidFill>
            <a:srgbClr val="D9D9D9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0" name="Flèche vers le haut 29">
            <a:extLst>
              <a:ext uri="{FF2B5EF4-FFF2-40B4-BE49-F238E27FC236}">
                <a16:creationId xmlns:a16="http://schemas.microsoft.com/office/drawing/2014/main" id="{6535D5F8-8E5C-4112-A633-F5D3ECC6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9" y="3848311"/>
            <a:ext cx="71427" cy="317186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954D4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2" name="Flèche vers le haut 31">
            <a:extLst>
              <a:ext uri="{FF2B5EF4-FFF2-40B4-BE49-F238E27FC236}">
                <a16:creationId xmlns:a16="http://schemas.microsoft.com/office/drawing/2014/main" id="{9DCB9099-F091-47F9-838C-F073DA27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9" y="2947399"/>
            <a:ext cx="71427" cy="317621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954D4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3" name="Flèche vers le haut 32">
            <a:extLst>
              <a:ext uri="{FF2B5EF4-FFF2-40B4-BE49-F238E27FC236}">
                <a16:creationId xmlns:a16="http://schemas.microsoft.com/office/drawing/2014/main" id="{35DE521F-91B1-4B9E-94A9-00531F40A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668" y="4771116"/>
            <a:ext cx="45719" cy="295442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3C0C2"/>
          </a:solidFill>
          <a:ln w="9525">
            <a:solidFill>
              <a:srgbClr val="23B1B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4" name="Flèche vers le haut 33">
            <a:extLst>
              <a:ext uri="{FF2B5EF4-FFF2-40B4-BE49-F238E27FC236}">
                <a16:creationId xmlns:a16="http://schemas.microsoft.com/office/drawing/2014/main" id="{BFB1B899-A9CA-4AB5-B739-BC7A8E518BC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49561" y="4763435"/>
            <a:ext cx="45719" cy="325218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3C0C2"/>
          </a:solidFill>
          <a:ln w="9525">
            <a:solidFill>
              <a:srgbClr val="23B1B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39" name="Flèche vers le haut 38">
            <a:extLst>
              <a:ext uri="{FF2B5EF4-FFF2-40B4-BE49-F238E27FC236}">
                <a16:creationId xmlns:a16="http://schemas.microsoft.com/office/drawing/2014/main" id="{94B28F35-DD45-4444-BFF4-9B987837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031" y="1786661"/>
            <a:ext cx="71428" cy="58617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2954D4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0" name="Flèche vers le haut 39">
            <a:extLst>
              <a:ext uri="{FF2B5EF4-FFF2-40B4-BE49-F238E27FC236}">
                <a16:creationId xmlns:a16="http://schemas.microsoft.com/office/drawing/2014/main" id="{1EB62107-E4CD-4A4F-BB77-E72A4FFFE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80" y="1000124"/>
            <a:ext cx="59552" cy="128429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23C0C2"/>
          </a:solidFill>
          <a:ln w="9525">
            <a:solidFill>
              <a:srgbClr val="23B1B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1" name="Flèche vers le haut 40">
            <a:extLst>
              <a:ext uri="{FF2B5EF4-FFF2-40B4-BE49-F238E27FC236}">
                <a16:creationId xmlns:a16="http://schemas.microsoft.com/office/drawing/2014/main" id="{10601B54-8BA7-4A23-BE7E-B7FCEC2A81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6960" y="1000125"/>
            <a:ext cx="68439" cy="2284949"/>
          </a:xfrm>
          <a:prstGeom prst="upArrow">
            <a:avLst>
              <a:gd name="adj1" fmla="val 50000"/>
              <a:gd name="adj2" fmla="val 50014"/>
            </a:avLst>
          </a:prstGeom>
          <a:solidFill>
            <a:srgbClr val="23C0C2"/>
          </a:solidFill>
          <a:ln w="9525">
            <a:solidFill>
              <a:srgbClr val="23B1B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" name="Organigramme : Alternative 5">
            <a:extLst>
              <a:ext uri="{FF2B5EF4-FFF2-40B4-BE49-F238E27FC236}">
                <a16:creationId xmlns:a16="http://schemas.microsoft.com/office/drawing/2014/main" id="{319C2B16-C88F-4EFD-AA2F-48ED6F3C7602}"/>
              </a:ext>
            </a:extLst>
          </p:cNvPr>
          <p:cNvSpPr/>
          <p:nvPr/>
        </p:nvSpPr>
        <p:spPr>
          <a:xfrm>
            <a:off x="5154979" y="4290855"/>
            <a:ext cx="1357322" cy="454605"/>
          </a:xfrm>
          <a:prstGeom prst="flowChartAlternateProcess">
            <a:avLst/>
          </a:prstGeom>
          <a:solidFill>
            <a:srgbClr val="23C0C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>
                <a:solidFill>
                  <a:schemeClr val="tx2"/>
                </a:solidFill>
              </a:rPr>
              <a:t>2</a:t>
            </a:r>
            <a:r>
              <a:rPr lang="fr-FR" sz="1100" b="1" baseline="30000">
                <a:solidFill>
                  <a:schemeClr val="tx2"/>
                </a:solidFill>
              </a:rPr>
              <a:t>nde</a:t>
            </a:r>
            <a:r>
              <a:rPr lang="fr-FR" sz="1100" b="1">
                <a:solidFill>
                  <a:schemeClr val="tx2"/>
                </a:solidFill>
              </a:rPr>
              <a:t> professionnelle</a:t>
            </a: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D12DD5F2-10F7-4DAA-9FC7-9416D5343594}"/>
              </a:ext>
            </a:extLst>
          </p:cNvPr>
          <p:cNvSpPr/>
          <p:nvPr/>
        </p:nvSpPr>
        <p:spPr>
          <a:xfrm>
            <a:off x="5143504" y="3354863"/>
            <a:ext cx="1357322" cy="454605"/>
          </a:xfrm>
          <a:prstGeom prst="flowChartAlternateProcess">
            <a:avLst/>
          </a:prstGeom>
          <a:solidFill>
            <a:srgbClr val="23C0C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tx2"/>
                </a:solidFill>
              </a:rPr>
              <a:t>1</a:t>
            </a:r>
            <a:r>
              <a:rPr lang="fr-FR" altLang="fr-FR" sz="1100" b="1" baseline="30000">
                <a:solidFill>
                  <a:schemeClr val="tx2"/>
                </a:solidFill>
              </a:rPr>
              <a:t>ère</a:t>
            </a:r>
            <a:r>
              <a:rPr lang="fr-FR" altLang="fr-FR" sz="1100" b="1">
                <a:solidFill>
                  <a:schemeClr val="tx2"/>
                </a:solidFill>
              </a:rPr>
              <a:t> professionnelle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8CDA531-C6F0-460E-92A9-C07359D8901E}"/>
              </a:ext>
            </a:extLst>
          </p:cNvPr>
          <p:cNvCxnSpPr/>
          <p:nvPr/>
        </p:nvCxnSpPr>
        <p:spPr>
          <a:xfrm flipV="1">
            <a:off x="3887788" y="3607030"/>
            <a:ext cx="1255712" cy="968375"/>
          </a:xfrm>
          <a:prstGeom prst="straightConnector1">
            <a:avLst/>
          </a:prstGeom>
          <a:ln w="38100">
            <a:solidFill>
              <a:srgbClr val="23C0C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81FDF760-0156-4078-B587-F60E4B226431}"/>
              </a:ext>
            </a:extLst>
          </p:cNvPr>
          <p:cNvCxnSpPr/>
          <p:nvPr/>
        </p:nvCxnSpPr>
        <p:spPr>
          <a:xfrm rot="10800000">
            <a:off x="4000500" y="3572105"/>
            <a:ext cx="1143000" cy="1587"/>
          </a:xfrm>
          <a:prstGeom prst="straightConnector1">
            <a:avLst/>
          </a:prstGeom>
          <a:ln w="38100">
            <a:solidFill>
              <a:srgbClr val="23C0C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DCBB2AE3-D402-438B-9CAD-9E13EF5CF542}"/>
              </a:ext>
            </a:extLst>
          </p:cNvPr>
          <p:cNvCxnSpPr/>
          <p:nvPr/>
        </p:nvCxnSpPr>
        <p:spPr>
          <a:xfrm flipH="1" flipV="1">
            <a:off x="4876044" y="1716918"/>
            <a:ext cx="673434" cy="675771"/>
          </a:xfrm>
          <a:prstGeom prst="straightConnector1">
            <a:avLst/>
          </a:prstGeom>
          <a:ln w="38100">
            <a:solidFill>
              <a:srgbClr val="23C0C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3" name="Connecteur droit avec flèche 47">
            <a:extLst>
              <a:ext uri="{FF2B5EF4-FFF2-40B4-BE49-F238E27FC236}">
                <a16:creationId xmlns:a16="http://schemas.microsoft.com/office/drawing/2014/main" id="{CFBDD4F3-272C-43CE-A751-03E9F93B0C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6374" y="4540810"/>
            <a:ext cx="1287126" cy="0"/>
          </a:xfrm>
          <a:prstGeom prst="straightConnector1">
            <a:avLst/>
          </a:prstGeom>
          <a:noFill/>
          <a:ln w="38100">
            <a:solidFill>
              <a:srgbClr val="23C0C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9DA13D42-28BA-419D-9C25-AE79C3939E04}"/>
              </a:ext>
            </a:extLst>
          </p:cNvPr>
          <p:cNvSpPr/>
          <p:nvPr/>
        </p:nvSpPr>
        <p:spPr>
          <a:xfrm>
            <a:off x="744511" y="4244690"/>
            <a:ext cx="3143272" cy="454605"/>
          </a:xfrm>
          <a:prstGeom prst="flowChartAlternateProcess">
            <a:avLst/>
          </a:prstGeom>
          <a:solidFill>
            <a:srgbClr val="2954D4"/>
          </a:solidFill>
          <a:ln>
            <a:solidFill>
              <a:srgbClr val="4F81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b="1">
                <a:solidFill>
                  <a:schemeClr val="bg1"/>
                </a:solidFill>
              </a:rPr>
              <a:t>2</a:t>
            </a:r>
            <a:r>
              <a:rPr lang="fr-FR" altLang="fr-FR" sz="1100" b="1" baseline="30000">
                <a:solidFill>
                  <a:schemeClr val="bg1"/>
                </a:solidFill>
              </a:rPr>
              <a:t>nde</a:t>
            </a:r>
            <a:r>
              <a:rPr lang="fr-FR" altLang="fr-FR" sz="1100" b="1">
                <a:solidFill>
                  <a:schemeClr val="bg1"/>
                </a:solidFill>
              </a:rPr>
              <a:t> générale et technologique</a:t>
            </a:r>
          </a:p>
        </p:txBody>
      </p:sp>
      <p:sp>
        <p:nvSpPr>
          <p:cNvPr id="11337" name="Text Box 76">
            <a:extLst>
              <a:ext uri="{FF2B5EF4-FFF2-40B4-BE49-F238E27FC236}">
                <a16:creationId xmlns:a16="http://schemas.microsoft.com/office/drawing/2014/main" id="{4396D2C9-015D-49CE-956B-A7C108E0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38175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C3578E0-E5DD-4207-9F72-F4D90D939F3C}"/>
              </a:ext>
            </a:extLst>
          </p:cNvPr>
          <p:cNvSpPr/>
          <p:nvPr/>
        </p:nvSpPr>
        <p:spPr>
          <a:xfrm>
            <a:off x="2848665" y="5887642"/>
            <a:ext cx="3518109" cy="69774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b="1"/>
              <a:t>Après le collège</a:t>
            </a:r>
          </a:p>
        </p:txBody>
      </p:sp>
      <p:sp>
        <p:nvSpPr>
          <p:cNvPr id="43" name="Flèche vers le haut 42">
            <a:extLst>
              <a:ext uri="{FF2B5EF4-FFF2-40B4-BE49-F238E27FC236}">
                <a16:creationId xmlns:a16="http://schemas.microsoft.com/office/drawing/2014/main" id="{158FBD7C-3F32-4E2A-878C-DE3E9797D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613" y="3881699"/>
            <a:ext cx="45719" cy="345814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3C0C2"/>
          </a:solidFill>
          <a:ln w="9525">
            <a:solidFill>
              <a:srgbClr val="23B1B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4" name="Flèche vers le haut 43">
            <a:extLst>
              <a:ext uri="{FF2B5EF4-FFF2-40B4-BE49-F238E27FC236}">
                <a16:creationId xmlns:a16="http://schemas.microsoft.com/office/drawing/2014/main" id="{158FBD7C-3F32-4E2A-878C-DE3E9797D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6960" y="3881699"/>
            <a:ext cx="68440" cy="304800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3C0C2"/>
          </a:solidFill>
          <a:ln w="9525">
            <a:solidFill>
              <a:srgbClr val="23B1B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5" name="Flèche vers le haut 44">
            <a:extLst>
              <a:ext uri="{FF2B5EF4-FFF2-40B4-BE49-F238E27FC236}">
                <a16:creationId xmlns:a16="http://schemas.microsoft.com/office/drawing/2014/main" id="{158FBD7C-3F32-4E2A-878C-DE3E9797D3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86438" y="2962659"/>
            <a:ext cx="45719" cy="304800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3C0C2"/>
          </a:solidFill>
          <a:ln w="9525">
            <a:solidFill>
              <a:srgbClr val="23B1B3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6" name="Flèche vers le haut 45">
            <a:extLst>
              <a:ext uri="{FF2B5EF4-FFF2-40B4-BE49-F238E27FC236}">
                <a16:creationId xmlns:a16="http://schemas.microsoft.com/office/drawing/2014/main" id="{94B28F35-DD45-4444-BFF4-9B987837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43" y="814214"/>
            <a:ext cx="71428" cy="21993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89FF"/>
          </a:solidFill>
          <a:ln w="9525">
            <a:solidFill>
              <a:srgbClr val="7968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7" name="Flèche vers le haut 46">
            <a:extLst>
              <a:ext uri="{FF2B5EF4-FFF2-40B4-BE49-F238E27FC236}">
                <a16:creationId xmlns:a16="http://schemas.microsoft.com/office/drawing/2014/main" id="{9DCB9099-F091-47F9-838C-F073DA27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153" y="3835128"/>
            <a:ext cx="71427" cy="317621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954D4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9" name="Flèche vers le haut 48">
            <a:extLst>
              <a:ext uri="{FF2B5EF4-FFF2-40B4-BE49-F238E27FC236}">
                <a16:creationId xmlns:a16="http://schemas.microsoft.com/office/drawing/2014/main" id="{9DCB9099-F091-47F9-838C-F073DA27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509" y="2957359"/>
            <a:ext cx="71427" cy="317621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954D4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0" name="Flèche vers le haut 49">
            <a:extLst>
              <a:ext uri="{FF2B5EF4-FFF2-40B4-BE49-F238E27FC236}">
                <a16:creationId xmlns:a16="http://schemas.microsoft.com/office/drawing/2014/main" id="{9DCB9099-F091-47F9-838C-F073DA27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439" y="1805866"/>
            <a:ext cx="71427" cy="582776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954D4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1" name="Flèche vers le haut 50">
            <a:extLst>
              <a:ext uri="{FF2B5EF4-FFF2-40B4-BE49-F238E27FC236}">
                <a16:creationId xmlns:a16="http://schemas.microsoft.com/office/drawing/2014/main" id="{9DCB9099-F091-47F9-838C-F073DA27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49" y="4714365"/>
            <a:ext cx="71427" cy="317621"/>
          </a:xfrm>
          <a:prstGeom prst="upArrow">
            <a:avLst>
              <a:gd name="adj1" fmla="val 50000"/>
              <a:gd name="adj2" fmla="val 50005"/>
            </a:avLst>
          </a:prstGeom>
          <a:solidFill>
            <a:srgbClr val="2954D4"/>
          </a:solidFill>
          <a:ln w="9525">
            <a:solidFill>
              <a:srgbClr val="2954D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06286"/>
      </p:ext>
    </p:extLst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F3E8012E-B008-4043-9336-66DBD031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69487"/>
            <a:ext cx="6172200" cy="857250"/>
          </a:xfrm>
        </p:spPr>
        <p:txBody>
          <a:bodyPr/>
          <a:lstStyle/>
          <a:p>
            <a:pPr eaLnBrk="1" hangingPunct="1"/>
            <a:r>
              <a:rPr lang="fr-FR" altLang="fr-FR" sz="4500" dirty="0">
                <a:solidFill>
                  <a:srgbClr val="002060"/>
                </a:solidFill>
              </a:rPr>
              <a:t>PORTES OUVERTES</a:t>
            </a:r>
          </a:p>
        </p:txBody>
      </p:sp>
      <p:sp>
        <p:nvSpPr>
          <p:cNvPr id="20483" name="Espace réservé du contenu 2">
            <a:extLst>
              <a:ext uri="{FF2B5EF4-FFF2-40B4-BE49-F238E27FC236}">
                <a16:creationId xmlns:a16="http://schemas.microsoft.com/office/drawing/2014/main" id="{DB6A746F-AE17-4120-ACBA-6693E8F21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789" y="1881400"/>
            <a:ext cx="6804422" cy="361830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fr-FR" altLang="fr-FR" sz="225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fr-FR" altLang="fr-FR" sz="225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fr-FR" altLang="fr-FR" sz="2250" dirty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fr-FR" altLang="fr-FR" sz="2250" dirty="0">
                <a:solidFill>
                  <a:srgbClr val="002060"/>
                </a:solidFill>
              </a:rPr>
              <a:t>Lycée Gregor Mendel – Vincennes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r-FR" altLang="fr-FR" sz="2250" dirty="0"/>
              <a:t>Vendredi 04 février 2022 et Samedi 09 Avril 2022</a:t>
            </a:r>
          </a:p>
        </p:txBody>
      </p:sp>
      <p:pic>
        <p:nvPicPr>
          <p:cNvPr id="20484" name="Image 5" descr="http://www.enseignementcatholique94.org/images/logocouleur-ombre.png">
            <a:extLst>
              <a:ext uri="{FF2B5EF4-FFF2-40B4-BE49-F238E27FC236}">
                <a16:creationId xmlns:a16="http://schemas.microsoft.com/office/drawing/2014/main" id="{1349CFD0-8281-494A-833D-A666DCDB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2" t="7967" r="21533" b="38548"/>
          <a:stretch>
            <a:fillRect/>
          </a:stretch>
        </p:blipFill>
        <p:spPr bwMode="auto">
          <a:xfrm>
            <a:off x="334616" y="323345"/>
            <a:ext cx="1026319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6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CD5D29-4A19-A543-A93B-6DD2C020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9113-6C98-CA4E-876A-D774CCD538D9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53D0EC-9A63-6943-880C-5BE8E772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22308" y="6481084"/>
            <a:ext cx="2133600" cy="365125"/>
          </a:xfrm>
        </p:spPr>
        <p:txBody>
          <a:bodyPr/>
          <a:lstStyle/>
          <a:p>
            <a:fld id="{BB039113-6C98-CA4E-876A-D774CCD538D9}" type="slidenum">
              <a:rPr lang="fr-FR" smtClean="0"/>
              <a:t>15</a:t>
            </a:fld>
            <a:endParaRPr lang="fr-FR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745923" y="3850352"/>
            <a:ext cx="7931224" cy="7755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b="1">
                <a:ea typeface="ＭＳ Ｐゴシック" charset="-128"/>
              </a:rPr>
              <a:t>Merci de votre attention</a:t>
            </a:r>
          </a:p>
        </p:txBody>
      </p:sp>
      <p:pic>
        <p:nvPicPr>
          <p:cNvPr id="7" name="Espace réservé du contenu 8" descr="Image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" y="101073"/>
            <a:ext cx="1996178" cy="2856213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70" y="0"/>
            <a:ext cx="2086429" cy="3681842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60348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41" y="1141126"/>
            <a:ext cx="1828495" cy="1371371"/>
          </a:xfrm>
          <a:prstGeom prst="rect">
            <a:avLst/>
          </a:prstGeom>
        </p:spPr>
      </p:pic>
      <p:sp>
        <p:nvSpPr>
          <p:cNvPr id="14338" name="Titre 3">
            <a:extLst>
              <a:ext uri="{FF2B5EF4-FFF2-40B4-BE49-F238E27FC236}">
                <a16:creationId xmlns:a16="http://schemas.microsoft.com/office/drawing/2014/main" id="{3909D8A6-1726-4F60-82D8-11469B9E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75" dirty="0">
                <a:solidFill>
                  <a:srgbClr val="EB644D"/>
                </a:solidFill>
              </a:rPr>
              <a:t>Lycée Gregor Mendel</a:t>
            </a:r>
            <a:br>
              <a:rPr lang="fr-FR" altLang="fr-FR" sz="3675" dirty="0">
                <a:solidFill>
                  <a:srgbClr val="EB644D"/>
                </a:solidFill>
              </a:rPr>
            </a:br>
            <a:r>
              <a:rPr lang="fr-FR" altLang="fr-FR" sz="1875" i="1" dirty="0"/>
              <a:t>205, rue de Fontenay 94300 VINCENNES</a:t>
            </a:r>
            <a:endParaRPr lang="fr-FR" altLang="fr-FR" sz="3675" dirty="0">
              <a:solidFill>
                <a:srgbClr val="EB644D"/>
              </a:solidFill>
            </a:endParaRPr>
          </a:p>
        </p:txBody>
      </p:sp>
      <p:pic>
        <p:nvPicPr>
          <p:cNvPr id="14339" name="Picture 2" descr="Lycée Grégor Mendel">
            <a:extLst>
              <a:ext uri="{FF2B5EF4-FFF2-40B4-BE49-F238E27FC236}">
                <a16:creationId xmlns:a16="http://schemas.microsoft.com/office/drawing/2014/main" id="{3B0F56A1-F998-49E6-A5F4-C6E097FC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9" y="1031374"/>
            <a:ext cx="828675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 8" descr="http://www.enseignementcatholique94.org/images/logocouleur-ombre.png">
            <a:extLst>
              <a:ext uri="{FF2B5EF4-FFF2-40B4-BE49-F238E27FC236}">
                <a16:creationId xmlns:a16="http://schemas.microsoft.com/office/drawing/2014/main" id="{58371A46-8FCB-46EF-903F-0AF4DE35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2" t="7967" r="21533" b="38548"/>
          <a:stretch>
            <a:fillRect/>
          </a:stretch>
        </p:blipFill>
        <p:spPr bwMode="auto">
          <a:xfrm>
            <a:off x="196782" y="1063229"/>
            <a:ext cx="663046" cy="8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5375463" y="2512498"/>
            <a:ext cx="2160240" cy="15121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i="1" dirty="0">
                <a:solidFill>
                  <a:schemeClr val="tx1"/>
                </a:solidFill>
              </a:rPr>
              <a:t>Lycée Professionnel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ASSP</a:t>
            </a:r>
          </a:p>
        </p:txBody>
      </p:sp>
      <p:sp>
        <p:nvSpPr>
          <p:cNvPr id="4" name="Ellipse 3"/>
          <p:cNvSpPr/>
          <p:nvPr/>
        </p:nvSpPr>
        <p:spPr>
          <a:xfrm>
            <a:off x="1979712" y="4239090"/>
            <a:ext cx="2484276" cy="14581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i="1" dirty="0">
                <a:solidFill>
                  <a:schemeClr val="tx1"/>
                </a:solidFill>
              </a:rPr>
              <a:t>Supérieur</a:t>
            </a:r>
            <a:r>
              <a:rPr lang="fr-FR" sz="13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3 BTS du Tertiaire : </a:t>
            </a:r>
            <a:r>
              <a:rPr lang="fr-FR" sz="900" dirty="0">
                <a:solidFill>
                  <a:schemeClr val="tx1"/>
                </a:solidFill>
              </a:rPr>
              <a:t>Management Commercial Opérationnel / Communication / Tourisme</a:t>
            </a:r>
          </a:p>
          <a:p>
            <a:pPr algn="ctr"/>
            <a:r>
              <a:rPr lang="fr-FR" sz="1050" dirty="0">
                <a:solidFill>
                  <a:schemeClr val="tx1"/>
                </a:solidFill>
              </a:rPr>
              <a:t>2 BTS Scientifiques :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BIO Analyses et Contrôles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Diététique </a:t>
            </a:r>
          </a:p>
        </p:txBody>
      </p:sp>
      <p:cxnSp>
        <p:nvCxnSpPr>
          <p:cNvPr id="8" name="Connecteur en angle 7"/>
          <p:cNvCxnSpPr/>
          <p:nvPr/>
        </p:nvCxnSpPr>
        <p:spPr>
          <a:xfrm>
            <a:off x="3002692" y="2185601"/>
            <a:ext cx="2650407" cy="581819"/>
          </a:xfrm>
          <a:prstGeom prst="bentConnector3">
            <a:avLst>
              <a:gd name="adj1" fmla="val 737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>
            <a:stCxn id="3" idx="4"/>
          </p:cNvCxnSpPr>
          <p:nvPr/>
        </p:nvCxnSpPr>
        <p:spPr>
          <a:xfrm rot="5400000">
            <a:off x="4744468" y="3608096"/>
            <a:ext cx="1294546" cy="21276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/>
          <p:nvPr/>
        </p:nvCxnSpPr>
        <p:spPr>
          <a:xfrm rot="16200000" flipH="1">
            <a:off x="1484221" y="3662482"/>
            <a:ext cx="1149759" cy="482813"/>
          </a:xfrm>
          <a:prstGeom prst="bentConnector3">
            <a:avLst>
              <a:gd name="adj1" fmla="val 669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0800000" flipV="1">
            <a:off x="7633841" y="3274457"/>
            <a:ext cx="14647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i="1" dirty="0">
                <a:solidFill>
                  <a:schemeClr val="bg1">
                    <a:lumMod val="50000"/>
                  </a:schemeClr>
                </a:solidFill>
              </a:rPr>
              <a:t>Diversité des parcours de formation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54901" y="3702792"/>
            <a:ext cx="23808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i="1" dirty="0">
                <a:solidFill>
                  <a:schemeClr val="bg1">
                    <a:lumMod val="50000"/>
                  </a:schemeClr>
                </a:solidFill>
              </a:rPr>
              <a:t>Accompagnement de chacun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815117" y="4145365"/>
            <a:ext cx="1349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i="1" dirty="0">
                <a:solidFill>
                  <a:schemeClr val="bg1">
                    <a:lumMod val="50000"/>
                  </a:schemeClr>
                </a:solidFill>
              </a:rPr>
              <a:t>Accueil de tous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598554" y="3081106"/>
            <a:ext cx="15983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650 Jeunes</a:t>
            </a:r>
          </a:p>
          <a:p>
            <a:pPr algn="ctr"/>
            <a:r>
              <a:rPr lang="fr-FR" sz="135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70 Enseignants</a:t>
            </a:r>
          </a:p>
        </p:txBody>
      </p:sp>
      <p:sp>
        <p:nvSpPr>
          <p:cNvPr id="20" name="Ellipse 19"/>
          <p:cNvSpPr/>
          <p:nvPr/>
        </p:nvSpPr>
        <p:spPr>
          <a:xfrm>
            <a:off x="1145976" y="2092780"/>
            <a:ext cx="2484276" cy="1367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i="1" dirty="0">
                <a:solidFill>
                  <a:schemeClr val="tx1"/>
                </a:solidFill>
                <a:latin typeface="Tahoma"/>
                <a:cs typeface="Tahoma"/>
              </a:rPr>
              <a:t>Lycée Général et Technologique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Tahoma"/>
                <a:cs typeface="Tahoma"/>
              </a:rPr>
              <a:t>3 secondes GT puis 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Tahoma"/>
                <a:cs typeface="Tahoma"/>
              </a:rPr>
              <a:t>2 classes pour la voie générale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Tahoma"/>
                <a:cs typeface="Tahoma"/>
              </a:rPr>
              <a:t>4 classes pour la voie Technologique</a:t>
            </a:r>
          </a:p>
          <a:p>
            <a:pPr algn="ctr"/>
            <a:r>
              <a:rPr lang="fr-FR" sz="900" dirty="0">
                <a:solidFill>
                  <a:schemeClr val="tx1"/>
                </a:solidFill>
                <a:latin typeface="Tahoma"/>
                <a:cs typeface="Tahoma"/>
              </a:rPr>
              <a:t> STL / ST2S / STMG (2)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861951" y="2200286"/>
            <a:ext cx="11898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i="1" dirty="0">
                <a:solidFill>
                  <a:schemeClr val="bg1">
                    <a:lumMod val="50000"/>
                  </a:schemeClr>
                </a:solidFill>
              </a:rPr>
              <a:t>Confiance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059101" y="5650806"/>
            <a:ext cx="943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i="1" dirty="0">
                <a:solidFill>
                  <a:schemeClr val="bg1">
                    <a:lumMod val="50000"/>
                  </a:schemeClr>
                </a:solidFill>
              </a:rPr>
              <a:t>Solidarité</a:t>
            </a:r>
          </a:p>
        </p:txBody>
      </p:sp>
      <p:sp>
        <p:nvSpPr>
          <p:cNvPr id="2" name="Explosion : 14 points 1">
            <a:extLst>
              <a:ext uri="{FF2B5EF4-FFF2-40B4-BE49-F238E27FC236}">
                <a16:creationId xmlns:a16="http://schemas.microsoft.com/office/drawing/2014/main" id="{FD21DA68-FC5E-4F05-B758-BEB2ABEA811D}"/>
              </a:ext>
            </a:extLst>
          </p:cNvPr>
          <p:cNvSpPr/>
          <p:nvPr/>
        </p:nvSpPr>
        <p:spPr>
          <a:xfrm>
            <a:off x="3070355" y="5513435"/>
            <a:ext cx="1238663" cy="3676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Rentrée 2020</a:t>
            </a:r>
          </a:p>
        </p:txBody>
      </p:sp>
      <p:pic>
        <p:nvPicPr>
          <p:cNvPr id="9" name="Image 8" descr="Une image contenant plafond, intérieur, plancher, chaise&#10;&#10;Description générée automatiquement">
            <a:extLst>
              <a:ext uri="{FF2B5EF4-FFF2-40B4-BE49-F238E27FC236}">
                <a16:creationId xmlns:a16="http://schemas.microsoft.com/office/drawing/2014/main" id="{743C54DF-05C6-EE41-8EF0-C1C27E569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29" y="2917994"/>
            <a:ext cx="1768834" cy="1326626"/>
          </a:xfrm>
          <a:prstGeom prst="rect">
            <a:avLst/>
          </a:prstGeom>
        </p:spPr>
      </p:pic>
      <p:pic>
        <p:nvPicPr>
          <p:cNvPr id="14" name="Image 13" descr="Une image contenant plancher, intérieur, plafond, pièce&#10;&#10;Description générée automatiquement">
            <a:extLst>
              <a:ext uri="{FF2B5EF4-FFF2-40B4-BE49-F238E27FC236}">
                <a16:creationId xmlns:a16="http://schemas.microsoft.com/office/drawing/2014/main" id="{A762C511-2F57-564E-ABEA-3E33562E2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99" y="4218067"/>
            <a:ext cx="1946716" cy="1460037"/>
          </a:xfrm>
          <a:prstGeom prst="rect">
            <a:avLst/>
          </a:prstGeom>
        </p:spPr>
      </p:pic>
      <p:pic>
        <p:nvPicPr>
          <p:cNvPr id="22" name="Image 21" descr="Une image contenant intérieur, plafond, pièce, vivant&#10;&#10;Description générée automatiquement">
            <a:extLst>
              <a:ext uri="{FF2B5EF4-FFF2-40B4-BE49-F238E27FC236}">
                <a16:creationId xmlns:a16="http://schemas.microsoft.com/office/drawing/2014/main" id="{E8493B3E-5903-1A48-87F6-4C43B706C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" y="2302073"/>
            <a:ext cx="1085797" cy="1447730"/>
          </a:xfrm>
          <a:prstGeom prst="rect">
            <a:avLst/>
          </a:prstGeom>
        </p:spPr>
      </p:pic>
      <p:pic>
        <p:nvPicPr>
          <p:cNvPr id="26" name="Image 25" descr="Une image contenant intérieur, plafond, table, cuisine&#10;&#10;Description générée automatiquement">
            <a:extLst>
              <a:ext uri="{FF2B5EF4-FFF2-40B4-BE49-F238E27FC236}">
                <a16:creationId xmlns:a16="http://schemas.microsoft.com/office/drawing/2014/main" id="{4FB4905C-B131-474E-BBB6-194D1EB0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37" y="4676880"/>
            <a:ext cx="1726061" cy="1294546"/>
          </a:xfrm>
          <a:prstGeom prst="rect">
            <a:avLst/>
          </a:prstGeom>
        </p:spPr>
      </p:pic>
      <p:pic>
        <p:nvPicPr>
          <p:cNvPr id="30" name="Image 29" descr="Une image contenant intérieur, plafond, table, pièce&#10;&#10;Description générée automatiquement">
            <a:extLst>
              <a:ext uri="{FF2B5EF4-FFF2-40B4-BE49-F238E27FC236}">
                <a16:creationId xmlns:a16="http://schemas.microsoft.com/office/drawing/2014/main" id="{E31C2084-7904-2744-A9D0-CCF373225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" y="4665817"/>
            <a:ext cx="1668400" cy="12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0187"/>
      </p:ext>
    </p:extLst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5" descr="http://www.enseignementcatholique94.org/images/logocouleur-ombre.png">
            <a:extLst>
              <a:ext uri="{FF2B5EF4-FFF2-40B4-BE49-F238E27FC236}">
                <a16:creationId xmlns:a16="http://schemas.microsoft.com/office/drawing/2014/main" id="{B7F61163-614D-4772-9DD3-13347792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2" t="7967" r="21533" b="38548"/>
          <a:stretch>
            <a:fillRect/>
          </a:stretch>
        </p:blipFill>
        <p:spPr bwMode="auto">
          <a:xfrm>
            <a:off x="710802" y="5415558"/>
            <a:ext cx="864394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813645-F412-422B-A340-02028DD7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20" y="479226"/>
            <a:ext cx="7106759" cy="7560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L’orientation à l’issue du collège</a:t>
            </a:r>
          </a:p>
        </p:txBody>
      </p:sp>
      <p:sp>
        <p:nvSpPr>
          <p:cNvPr id="8196" name="Espace réservé du contenu 2">
            <a:extLst>
              <a:ext uri="{FF2B5EF4-FFF2-40B4-BE49-F238E27FC236}">
                <a16:creationId xmlns:a16="http://schemas.microsoft.com/office/drawing/2014/main" id="{A9EF322F-D595-4E0C-ABDC-B00671DFE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899" y="1700807"/>
            <a:ext cx="6639480" cy="345638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endParaRPr lang="fr-FR" altLang="fr-FR" dirty="0"/>
          </a:p>
          <a:p>
            <a:pPr eaLnBrk="1" hangingPunct="1">
              <a:lnSpc>
                <a:spcPct val="90000"/>
              </a:lnSpc>
            </a:pPr>
            <a:r>
              <a:rPr lang="fr-FR" altLang="fr-FR" dirty="0"/>
              <a:t>Un dialogue entre la famille et l’établissement autour du jeune,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/>
              <a:t>Deux « types » de seconde:</a:t>
            </a:r>
          </a:p>
          <a:p>
            <a:pPr marL="670322" lvl="1" indent="0">
              <a:lnSpc>
                <a:spcPct val="90000"/>
              </a:lnSpc>
            </a:pPr>
            <a:r>
              <a:rPr lang="fr-FR" altLang="fr-FR" dirty="0"/>
              <a:t> La seconde professionnelle,</a:t>
            </a:r>
          </a:p>
          <a:p>
            <a:pPr marL="670322" lvl="1" indent="0">
              <a:lnSpc>
                <a:spcPct val="90000"/>
              </a:lnSpc>
            </a:pPr>
            <a:r>
              <a:rPr lang="fr-FR" altLang="fr-FR" dirty="0"/>
              <a:t> La seconde générale et technologique :</a:t>
            </a:r>
          </a:p>
          <a:p>
            <a:pPr marL="670322" lvl="1" indent="0">
              <a:lnSpc>
                <a:spcPct val="90000"/>
              </a:lnSpc>
              <a:buNone/>
            </a:pPr>
            <a:r>
              <a:rPr lang="fr-FR" altLang="fr-FR" dirty="0"/>
              <a:t>		 elle est indéterminée.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21A7EBFC-E1D5-4DFD-8312-72D09877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16" y="5411987"/>
            <a:ext cx="1863328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1334B-FA25-4EAA-BC5B-975F3D6DD37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altLang="fr-FR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La classe de seconde GT</a:t>
            </a:r>
            <a:endParaRPr lang="fr-FR" altLang="fr-FR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7" name="Espace réservé du contenu 4">
            <a:extLst>
              <a:ext uri="{FF2B5EF4-FFF2-40B4-BE49-F238E27FC236}">
                <a16:creationId xmlns:a16="http://schemas.microsoft.com/office/drawing/2014/main" id="{0A5D72A8-F848-4FD9-9FF1-18869309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31" y="1600202"/>
            <a:ext cx="9272789" cy="3538143"/>
          </a:xfrm>
        </p:spPr>
        <p:txBody>
          <a:bodyPr/>
          <a:lstStyle/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/>
              <a:t>De nouvelles disciplines</a:t>
            </a:r>
          </a:p>
          <a:p>
            <a:pPr eaLnBrk="1" hangingPunct="1"/>
            <a:r>
              <a:rPr lang="fr-FR" altLang="fr-FR" dirty="0"/>
              <a:t>De Nouvelles méthodes de travail qui nécessitent :</a:t>
            </a:r>
          </a:p>
          <a:p>
            <a:pPr marL="0" indent="0">
              <a:buNone/>
            </a:pPr>
            <a:r>
              <a:rPr lang="fr-FR" altLang="fr-FR" dirty="0"/>
              <a:t>		- du travail personnel,</a:t>
            </a:r>
          </a:p>
          <a:p>
            <a:pPr marL="0" indent="0">
              <a:buNone/>
            </a:pPr>
            <a:r>
              <a:rPr lang="fr-FR" altLang="fr-FR" dirty="0"/>
              <a:t>		- davantage d’autonomie,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dirty="0"/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AA4500A8-955D-4589-98B5-F854BED2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40" y="5138345"/>
            <a:ext cx="1863328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 8" descr="http://www.enseignementcatholique94.org/images/logocouleur-ombre.png">
            <a:extLst>
              <a:ext uri="{FF2B5EF4-FFF2-40B4-BE49-F238E27FC236}">
                <a16:creationId xmlns:a16="http://schemas.microsoft.com/office/drawing/2014/main" id="{E879E3A0-0DEE-4F89-AC63-CF6527C6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2" t="7967" r="21533" b="38548"/>
          <a:stretch>
            <a:fillRect/>
          </a:stretch>
        </p:blipFill>
        <p:spPr bwMode="auto">
          <a:xfrm>
            <a:off x="457200" y="5257798"/>
            <a:ext cx="864394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0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200EF-1B68-45A8-A39D-6761A5D4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05" y="199963"/>
            <a:ext cx="6931590" cy="15312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fr-FR" b="1">
                <a:solidFill>
                  <a:srgbClr val="002060"/>
                </a:solidFill>
                <a:ea typeface="ＭＳ Ｐゴシック" panose="020B0600070205080204" pitchFamily="34" charset="-128"/>
              </a:rPr>
              <a:t>L’entrée au lycée… </a:t>
            </a:r>
            <a:br>
              <a:rPr lang="fr-FR" altLang="fr-FR" b="1">
                <a:solidFill>
                  <a:srgbClr val="002060"/>
                </a:solidFill>
                <a:ea typeface="ＭＳ Ｐゴシック" panose="020B0600070205080204" pitchFamily="34" charset="-128"/>
              </a:rPr>
            </a:br>
            <a:r>
              <a:rPr lang="fr-FR" altLang="fr-FR" b="1">
                <a:solidFill>
                  <a:srgbClr val="002060"/>
                </a:solidFill>
                <a:ea typeface="ＭＳ Ｐゴシック" panose="020B0600070205080204" pitchFamily="34" charset="-128"/>
              </a:rPr>
              <a:t>… L’année de seconde</a:t>
            </a:r>
            <a:endParaRPr lang="fr-FR" altLang="fr-FR" b="1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68E24A9D-AF6C-4AB0-BB31-1ED981ED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04" y="2173218"/>
            <a:ext cx="6931590" cy="280035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fr-FR" altLang="fr-FR" dirty="0"/>
              <a:t>L’année de seconde constitue un cycle à part entière, </a:t>
            </a:r>
          </a:p>
          <a:p>
            <a:pPr algn="just" eaLnBrk="1" hangingPunct="1"/>
            <a:r>
              <a:rPr lang="fr-FR" altLang="fr-FR" dirty="0"/>
              <a:t>La seconde : une année pour élaborer son parcours de formation,</a:t>
            </a:r>
          </a:p>
          <a:p>
            <a:pPr algn="just" eaLnBrk="1" hangingPunct="1"/>
            <a:r>
              <a:rPr lang="fr-FR" altLang="fr-FR" dirty="0"/>
              <a:t>L’année de seconde conduit au cycle terminal et au baccalauréat…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E813B9C7-70CB-4D35-81F5-07C762A5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65" y="5124389"/>
            <a:ext cx="1863328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5" descr="http://www.enseignementcatholique94.org/images/logocouleur-ombre.png">
            <a:extLst>
              <a:ext uri="{FF2B5EF4-FFF2-40B4-BE49-F238E27FC236}">
                <a16:creationId xmlns:a16="http://schemas.microsoft.com/office/drawing/2014/main" id="{EE61B3B5-5483-44BE-9D68-F1F51331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2" t="7967" r="21533" b="38548"/>
          <a:stretch>
            <a:fillRect/>
          </a:stretch>
        </p:blipFill>
        <p:spPr bwMode="auto">
          <a:xfrm>
            <a:off x="674007" y="5415558"/>
            <a:ext cx="864394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72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63663" y="869474"/>
            <a:ext cx="8380085" cy="580727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Des enseignements communs</a:t>
            </a: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Français : 4h</a:t>
            </a: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Histoire - Géographie : 3h       </a:t>
            </a:r>
            <a:endParaRPr lang="fr-FR" sz="1800" dirty="0">
              <a:solidFill>
                <a:schemeClr val="tx2">
                  <a:lumMod val="75000"/>
                </a:schemeClr>
              </a:solidFill>
              <a:sym typeface="Wingdings 3" panose="05040102010807070707" pitchFamily="18" charset="2"/>
            </a:endParaRP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Langues vivantes A et B : 5h30</a:t>
            </a: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Mathématiques : 4h     </a:t>
            </a:r>
            <a:endParaRPr lang="fr-FR" sz="1800" dirty="0">
              <a:solidFill>
                <a:schemeClr val="tx2">
                  <a:lumMod val="75000"/>
                </a:schemeClr>
              </a:solidFill>
              <a:sym typeface="Wingdings 3" panose="05040102010807070707" pitchFamily="18" charset="2"/>
            </a:endParaRP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Physique-chimie : 3h  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sym typeface="Wingdings 3" panose="05040102010807070707" pitchFamily="18" charset="2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Sciences de la vie et de la Terre (SVT) : 1h30</a:t>
            </a: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Education physique et sportive : 2h </a:t>
            </a:r>
            <a:endParaRPr lang="fr-FR" sz="1800" dirty="0">
              <a:solidFill>
                <a:schemeClr val="tx2">
                  <a:lumMod val="75000"/>
                </a:schemeClr>
              </a:solidFill>
              <a:sym typeface="Wingdings 3" panose="05040102010807070707" pitchFamily="18" charset="2"/>
            </a:endParaRP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Enseignement moral et civique : 18h annuelles</a:t>
            </a:r>
          </a:p>
          <a:p>
            <a:pPr lvl="1">
              <a:buFont typeface="Arial"/>
              <a:buChar char="•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Sciences Economiques et Sociales : 1h30 	</a:t>
            </a:r>
            <a:endParaRPr lang="fr-FR" sz="1800" b="1" dirty="0">
              <a:solidFill>
                <a:schemeClr val="tx2">
                  <a:lumMod val="75000"/>
                </a:schemeClr>
              </a:solidFill>
              <a:sym typeface="Wingdings 3" panose="05040102010807070707" pitchFamily="18" charset="2"/>
            </a:endParaRPr>
          </a:p>
          <a:p>
            <a:pPr lvl="1">
              <a:buFont typeface="Arial"/>
              <a:buChar char="•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Sciences numériques et technologie : 1h30</a:t>
            </a: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charset="2"/>
              <a:buChar char="Ø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2 enseignements optionnels d’1h30 chacun</a:t>
            </a:r>
          </a:p>
          <a:p>
            <a:pPr marL="0" indent="0">
              <a:buNone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A Gregor Mendel nous proposons :</a:t>
            </a:r>
          </a:p>
          <a:p>
            <a:pPr lvl="1"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1 enseignement optionnel général au choix parmi : 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Théâtre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ou 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Latin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1 enseignement optionnel technologique au choix parmi : 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Management et Gestion, Santé et Social, Biotechnologie</a:t>
            </a:r>
          </a:p>
          <a:p>
            <a:pPr>
              <a:buFont typeface="Wingdings" charset="2"/>
              <a:buChar char="Ø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De l’accompagnement personnalisé pour du soutien, et pour l’orientation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113008"/>
            <a:ext cx="8229600" cy="75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Les enseignements en seconde GT – </a:t>
            </a:r>
          </a:p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L’importance des options « technologiques » 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67719C6-27E8-8C47-AEA0-B0C27F51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5" y="820984"/>
            <a:ext cx="9005413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4F994A-5B08-3841-8B5E-18C27150065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08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20638"/>
            <a:ext cx="8229600" cy="75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Accompagnement vers la classe de 1</a:t>
            </a:r>
            <a:r>
              <a:rPr lang="fr-FR" sz="3200" b="1" baseline="30000" dirty="0">
                <a:solidFill>
                  <a:schemeClr val="tx2">
                    <a:lumMod val="75000"/>
                  </a:schemeClr>
                </a:solidFill>
              </a:rPr>
              <a:t>ère </a:t>
            </a:r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Générale ou technologique</a:t>
            </a:r>
          </a:p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Quelles compétences ? Quel profil ?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E67719C6-27E8-8C47-AEA0-B0C27F51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93" y="768708"/>
            <a:ext cx="9005413" cy="0"/>
          </a:xfrm>
          <a:prstGeom prst="line">
            <a:avLst/>
          </a:prstGeom>
          <a:noFill/>
          <a:ln w="127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967" y="889474"/>
            <a:ext cx="88820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Accompagnement vers le choix des enseignements de spécialité de première générale ou vers une série technologique</a:t>
            </a:r>
          </a:p>
          <a:p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Recueil des souhaits d</a:t>
            </a:r>
            <a:r>
              <a:rPr lang="ja-JP" altLang="fr-FR" b="1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enseignements de spécialité des élèves visant la voie générale</a:t>
            </a:r>
          </a:p>
          <a:p>
            <a:pPr lvl="2"/>
            <a:r>
              <a:rPr lang="fr-FR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Il n’y a plus de séries S, ES et L mais des parcours choisis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La voie générale demande des qualités rédactionnelles et des capacités à élaborer 	un raisonnement théorique. Sites dédiés (dernière diapo).</a:t>
            </a:r>
          </a:p>
          <a:p>
            <a:pPr lvl="1"/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Recueil des souhaits de série des élèves visant la voie technologique </a:t>
            </a:r>
          </a:p>
          <a:p>
            <a:pPr lvl="1"/>
            <a:r>
              <a:rPr lang="fr-FR" b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La voie technologique conserve son organisation en séries ST2S, STL, STMG par 	exemple</a:t>
            </a:r>
          </a:p>
          <a:p>
            <a:pPr lvl="1"/>
            <a:r>
              <a:rPr lang="fr-FR" i="1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	La voie technologique : ni plus facile ni moins exigeante, requiert un esprit de 	synthèse, de l’autonomie, et des capacités à travailler en équipe</a:t>
            </a:r>
            <a:endParaRPr lang="fr-FR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i="1" dirty="0">
                <a:solidFill>
                  <a:schemeClr val="tx2">
                    <a:lumMod val="75000"/>
                  </a:schemeClr>
                </a:solidFill>
              </a:rPr>
              <a:t>		</a:t>
            </a:r>
          </a:p>
          <a:p>
            <a:pPr algn="ctr"/>
            <a:r>
              <a:rPr lang="fr-FR" i="1" dirty="0">
                <a:solidFill>
                  <a:schemeClr val="tx2">
                    <a:lumMod val="75000"/>
                  </a:schemeClr>
                </a:solidFill>
              </a:rPr>
              <a:t>	Les deux voies nécessitent des études supérieures.</a:t>
            </a:r>
          </a:p>
          <a:p>
            <a:pPr algn="ctr"/>
            <a:r>
              <a:rPr lang="fr-FR" i="1" dirty="0">
                <a:solidFill>
                  <a:schemeClr val="tx2">
                    <a:lumMod val="75000"/>
                  </a:schemeClr>
                </a:solidFill>
              </a:rPr>
              <a:t>Employabilité faible</a:t>
            </a:r>
          </a:p>
          <a:p>
            <a:pPr algn="ctr"/>
            <a:endParaRPr lang="fr-FR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Accompagnement de réorientation vers les voies professionnelles</a:t>
            </a:r>
            <a:endParaRPr lang="fr-FR" b="1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algn="ctr"/>
            <a:r>
              <a:rPr lang="fr-FR" dirty="0"/>
              <a:t>Elève ayant un projet concret d’insertion sur le marché du travail </a:t>
            </a:r>
            <a:r>
              <a:rPr lang="fr-FR" u="sng" dirty="0"/>
              <a:t>ou</a:t>
            </a:r>
            <a:r>
              <a:rPr lang="fr-FR" dirty="0"/>
              <a:t> des résultats fragiles.</a:t>
            </a:r>
          </a:p>
          <a:p>
            <a:r>
              <a:rPr lang="fr-FR" dirty="0"/>
              <a:t>		Etudes supérieures possibles mais non-indispensables. Employabilité forte.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08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E2D7D-BB6B-419C-8772-DE9816689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2" y="1153335"/>
            <a:ext cx="8480120" cy="57046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altLang="fr-FR" sz="2000" dirty="0"/>
              <a:t>Les élèves de la voie générale </a:t>
            </a:r>
            <a:r>
              <a:rPr lang="fr-FR" altLang="fr-FR" sz="2000" b="1" dirty="0"/>
              <a:t>choisissent</a:t>
            </a:r>
            <a:r>
              <a:rPr lang="fr-FR" altLang="fr-FR" sz="2000" dirty="0"/>
              <a:t> d’approfondir progressivement des enseignements de spécialité.</a:t>
            </a:r>
          </a:p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r>
              <a:rPr lang="fr-FR" altLang="fr-FR" sz="2000" dirty="0"/>
              <a:t>Les enseignements se répartissent entre : </a:t>
            </a:r>
          </a:p>
          <a:p>
            <a:pPr marL="0" indent="0">
              <a:buNone/>
            </a:pPr>
            <a:r>
              <a:rPr lang="fr-FR" altLang="fr-FR" sz="2000" dirty="0"/>
              <a:t> -   </a:t>
            </a:r>
            <a:r>
              <a:rPr lang="fr-FR" altLang="fr-FR" sz="2000" b="1" u="sng" dirty="0"/>
              <a:t>Un socle de culture commune</a:t>
            </a:r>
          </a:p>
          <a:p>
            <a:pPr marL="0" indent="0" algn="ctr">
              <a:buNone/>
            </a:pPr>
            <a:r>
              <a:rPr lang="fr-FR" altLang="fr-FR" sz="2000" dirty="0"/>
              <a:t>Français puis Philo, Histoire Géo, LVA &amp; B, EPS, Enseignement Scientifique</a:t>
            </a:r>
          </a:p>
          <a:p>
            <a:pPr marL="0" indent="0">
              <a:buNone/>
            </a:pPr>
            <a:endParaRPr lang="fr-FR" altLang="fr-FR" sz="2000" dirty="0"/>
          </a:p>
          <a:p>
            <a:pPr>
              <a:buFontTx/>
              <a:buChar char="-"/>
            </a:pPr>
            <a:r>
              <a:rPr lang="fr-FR" altLang="fr-FR" sz="2000" b="1" u="sng" dirty="0"/>
              <a:t>Des disciplines de spécialités</a:t>
            </a:r>
            <a:r>
              <a:rPr lang="fr-FR" altLang="fr-FR" sz="2000" b="1" dirty="0"/>
              <a:t> </a:t>
            </a:r>
          </a:p>
          <a:p>
            <a:pPr marL="0" indent="0" algn="ctr">
              <a:buNone/>
            </a:pPr>
            <a:r>
              <a:rPr lang="fr-FR" altLang="fr-FR" sz="2000" dirty="0"/>
              <a:t>Au nombre de </a:t>
            </a:r>
            <a:r>
              <a:rPr lang="fr-FR" altLang="fr-FR" sz="2000" b="1" dirty="0"/>
              <a:t>3 en Première</a:t>
            </a:r>
            <a:r>
              <a:rPr lang="fr-FR" altLang="fr-FR" sz="2000" dirty="0"/>
              <a:t> (3x4h) et de </a:t>
            </a:r>
            <a:r>
              <a:rPr lang="fr-FR" altLang="fr-FR" sz="2000" b="1" dirty="0"/>
              <a:t>2 en Terminale</a:t>
            </a:r>
            <a:r>
              <a:rPr lang="fr-FR" altLang="fr-FR" sz="2000" dirty="0"/>
              <a:t> (2x6h) à choisir parmi : </a:t>
            </a:r>
          </a:p>
          <a:p>
            <a:pPr marL="0" indent="0" algn="just">
              <a:buNone/>
            </a:pPr>
            <a:r>
              <a:rPr lang="fr-FR" altLang="fr-FR" sz="2000" dirty="0"/>
              <a:t>Mathématiques, Physique-chimie, Sciences de la Vie et de la Terre, Sciences économiques et sociales, Histoire géographie, géopolitique et sciences politiques, Humanités, littérature et philosophie, Langues, littératures et cultures étrangères ….</a:t>
            </a:r>
          </a:p>
          <a:p>
            <a:pPr marL="0" indent="0" algn="ctr">
              <a:buNone/>
            </a:pPr>
            <a:endParaRPr lang="fr-FR" altLang="fr-FR" sz="2000" b="1" u="sng" dirty="0"/>
          </a:p>
          <a:p>
            <a:pPr marL="0" indent="0" algn="ctr">
              <a:buNone/>
            </a:pPr>
            <a:r>
              <a:rPr lang="fr-FR" altLang="fr-FR" sz="2000" b="1" u="sng" dirty="0"/>
              <a:t>Toujours des options possibles (4 au maximum) :</a:t>
            </a:r>
          </a:p>
          <a:p>
            <a:pPr marL="0" indent="0" algn="ctr">
              <a:buNone/>
            </a:pPr>
            <a:r>
              <a:rPr lang="fr-FR" altLang="fr-FR" sz="2000" dirty="0"/>
              <a:t>Théâtre et/ou Latin </a:t>
            </a:r>
          </a:p>
          <a:p>
            <a:pPr marL="0" indent="0" algn="ctr">
              <a:buNone/>
            </a:pPr>
            <a:r>
              <a:rPr lang="fr-FR" altLang="fr-FR" sz="2000" dirty="0"/>
              <a:t>(dès la première) </a:t>
            </a:r>
          </a:p>
          <a:p>
            <a:pPr marL="0" indent="0" algn="ctr">
              <a:buNone/>
            </a:pPr>
            <a:r>
              <a:rPr lang="fr-FR" altLang="fr-FR" sz="2000" dirty="0"/>
              <a:t>et/ou </a:t>
            </a:r>
            <a:r>
              <a:rPr lang="fr-FR" altLang="fr-FR" sz="2000" dirty="0">
                <a:solidFill>
                  <a:prstClr val="black"/>
                </a:solidFill>
              </a:rPr>
              <a:t>Maths Complémentaires et/ou Droits et Grands Enjeux du Monde Contemporain et/ou Maths expertes </a:t>
            </a:r>
          </a:p>
          <a:p>
            <a:pPr marL="0" indent="0" algn="ctr">
              <a:buNone/>
            </a:pPr>
            <a:r>
              <a:rPr lang="fr-FR" altLang="fr-FR" sz="2000" dirty="0">
                <a:solidFill>
                  <a:prstClr val="black"/>
                </a:solidFill>
              </a:rPr>
              <a:t>(en terminale)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DCEC2EC-F732-8545-81AD-A3A6EBA46B4B}"/>
              </a:ext>
            </a:extLst>
          </p:cNvPr>
          <p:cNvSpPr txBox="1">
            <a:spLocks/>
          </p:cNvSpPr>
          <p:nvPr/>
        </p:nvSpPr>
        <p:spPr>
          <a:xfrm>
            <a:off x="377822" y="169729"/>
            <a:ext cx="8229600" cy="75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17375E"/>
                </a:solidFill>
                <a:cs typeface="Arial Black" charset="0"/>
              </a:rPr>
              <a:t>Le lycée général à Gregor Mendel</a:t>
            </a:r>
            <a:endParaRPr lang="fr-FR" sz="3200" dirty="0">
              <a:solidFill>
                <a:srgbClr val="17375E"/>
              </a:solidFill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2FB02589-7128-0E48-AF4C-8957E3D4C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27" y="1030311"/>
            <a:ext cx="9130973" cy="6754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9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83489" y="687652"/>
            <a:ext cx="8731521" cy="26309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Volumes horaires 1</a:t>
            </a:r>
            <a:r>
              <a:rPr lang="fr-FR" sz="1400" b="1" baseline="30000" dirty="0">
                <a:solidFill>
                  <a:schemeClr val="tx2">
                    <a:lumMod val="75000"/>
                  </a:schemeClr>
                </a:solidFill>
              </a:rPr>
              <a:t>ère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 et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</a:rPr>
              <a:t>Tle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Français 													3 h en classe de première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Philosophie 													2 h en classe de terminale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Histoire-géographie 											1 h 30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Enseignement moral et civique 										18 h annuelles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Langues vivantes A et B + enseignement technologique en langue vivante A 			4 h (dont 1 heure d’ETLV)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Éducation physique et sportive 										2 h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</a:rPr>
              <a:t>Mathématiques 	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											3 h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Accompagnement personnalisé volume horaire en fonction des besoins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Accompagnement au choix de l’orientation 								54 h à titre indicatif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Heures de vie de classe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3490" y="3318570"/>
            <a:ext cx="8731521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1400" b="1" dirty="0">
                <a:solidFill>
                  <a:srgbClr val="17375E"/>
                </a:solidFill>
              </a:rPr>
              <a:t>Série </a:t>
            </a:r>
            <a:r>
              <a:rPr lang="fr-FR" sz="1400" dirty="0">
                <a:solidFill>
                  <a:srgbClr val="17375E"/>
                </a:solidFill>
              </a:rPr>
              <a:t>  	</a:t>
            </a:r>
            <a:r>
              <a:rPr lang="fr-FR" sz="1400" b="1" dirty="0">
                <a:solidFill>
                  <a:srgbClr val="17375E"/>
                </a:solidFill>
              </a:rPr>
              <a:t>Enseignement	</a:t>
            </a:r>
            <a:r>
              <a:rPr lang="fr-FR" sz="1400" dirty="0">
                <a:solidFill>
                  <a:srgbClr val="17375E"/>
                </a:solidFill>
              </a:rPr>
              <a:t>					Volume</a:t>
            </a:r>
            <a:r>
              <a:rPr lang="fr-FR" sz="1400" b="1" dirty="0">
                <a:solidFill>
                  <a:srgbClr val="17375E"/>
                </a:solidFill>
              </a:rPr>
              <a:t> horaire 1</a:t>
            </a:r>
            <a:r>
              <a:rPr lang="fr-FR" sz="1400" b="1" baseline="30000" dirty="0">
                <a:solidFill>
                  <a:srgbClr val="17375E"/>
                </a:solidFill>
              </a:rPr>
              <a:t>ère</a:t>
            </a:r>
            <a:r>
              <a:rPr lang="fr-FR" sz="1400" b="1" dirty="0">
                <a:solidFill>
                  <a:srgbClr val="17375E"/>
                </a:solidFill>
              </a:rPr>
              <a:t>	</a:t>
            </a:r>
            <a:r>
              <a:rPr lang="fr-FR" sz="1400" dirty="0">
                <a:solidFill>
                  <a:srgbClr val="17375E"/>
                </a:solidFill>
              </a:rPr>
              <a:t>Volume</a:t>
            </a:r>
            <a:r>
              <a:rPr lang="fr-FR" sz="1400" b="1" dirty="0">
                <a:solidFill>
                  <a:srgbClr val="17375E"/>
                </a:solidFill>
              </a:rPr>
              <a:t> horaire </a:t>
            </a:r>
            <a:r>
              <a:rPr lang="fr-FR" sz="1400" b="1" dirty="0" err="1">
                <a:solidFill>
                  <a:srgbClr val="17375E"/>
                </a:solidFill>
              </a:rPr>
              <a:t>Tle</a:t>
            </a:r>
            <a:r>
              <a:rPr lang="fr-FR" sz="1400" dirty="0">
                <a:solidFill>
                  <a:srgbClr val="17375E"/>
                </a:solidFill>
              </a:rPr>
              <a:t>	</a:t>
            </a:r>
          </a:p>
          <a:p>
            <a:pPr>
              <a:spcBef>
                <a:spcPts val="0"/>
              </a:spcBef>
            </a:pPr>
            <a:r>
              <a:rPr lang="fr-FR" sz="1400" b="1" dirty="0">
                <a:solidFill>
                  <a:srgbClr val="17375E"/>
                </a:solidFill>
              </a:rPr>
              <a:t>STL</a:t>
            </a:r>
            <a:r>
              <a:rPr lang="fr-FR" sz="1400" dirty="0">
                <a:solidFill>
                  <a:srgbClr val="17375E"/>
                </a:solidFill>
              </a:rPr>
              <a:t>		Physique-chimie et mathématiques 				5 h 				5 h 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17375E"/>
                </a:solidFill>
              </a:rPr>
              <a:t>		</a:t>
            </a:r>
            <a:r>
              <a:rPr lang="fr-FR" sz="1400" b="1" dirty="0">
                <a:solidFill>
                  <a:srgbClr val="17375E"/>
                </a:solidFill>
              </a:rPr>
              <a:t>Biochimie-biologie </a:t>
            </a:r>
            <a:r>
              <a:rPr lang="fr-FR" sz="1400" dirty="0">
                <a:solidFill>
                  <a:srgbClr val="17375E"/>
                </a:solidFill>
              </a:rPr>
              <a:t>						4 h 				-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17375E"/>
                </a:solidFill>
              </a:rPr>
              <a:t> 		Biotechnologie  							9 h 				-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17375E"/>
                </a:solidFill>
              </a:rPr>
              <a:t>		Biochimie-biologie-biotechnologie 				-				13 h</a:t>
            </a:r>
          </a:p>
          <a:p>
            <a:r>
              <a:rPr lang="fr-FR" sz="1400" b="1" dirty="0">
                <a:solidFill>
                  <a:srgbClr val="17375E"/>
                </a:solidFill>
              </a:rPr>
              <a:t>STMG</a:t>
            </a:r>
            <a:r>
              <a:rPr lang="fr-FR" sz="1400" dirty="0">
                <a:solidFill>
                  <a:srgbClr val="17375E"/>
                </a:solidFill>
              </a:rPr>
              <a:t> 	Droit et économie 							4 h 				6 h </a:t>
            </a:r>
          </a:p>
          <a:p>
            <a:r>
              <a:rPr lang="fr-FR" sz="1400" b="1" dirty="0">
                <a:solidFill>
                  <a:srgbClr val="17375E"/>
                </a:solidFill>
              </a:rPr>
              <a:t>		Sciences de gestion et numérique 	</a:t>
            </a:r>
            <a:r>
              <a:rPr lang="fr-FR" sz="1400" dirty="0">
                <a:solidFill>
                  <a:srgbClr val="17375E"/>
                </a:solidFill>
              </a:rPr>
              <a:t>			7 h 			 	- 	</a:t>
            </a:r>
          </a:p>
          <a:p>
            <a:r>
              <a:rPr lang="fr-FR" sz="1400" dirty="0">
                <a:solidFill>
                  <a:srgbClr val="17375E"/>
                </a:solidFill>
              </a:rPr>
              <a:t>		Management 							4 h 				- 	</a:t>
            </a:r>
          </a:p>
          <a:p>
            <a:r>
              <a:rPr lang="fr-FR" sz="1400" dirty="0">
                <a:solidFill>
                  <a:srgbClr val="17375E"/>
                </a:solidFill>
              </a:rPr>
              <a:t>		Management, sciences de gestion et numérique 		-				10 h</a:t>
            </a:r>
          </a:p>
          <a:p>
            <a:r>
              <a:rPr lang="fr-FR" sz="1400" dirty="0">
                <a:solidFill>
                  <a:srgbClr val="17375E"/>
                </a:solidFill>
              </a:rPr>
              <a:t>		+ spécialité: gestion et finance ou mercatique </a:t>
            </a:r>
          </a:p>
          <a:p>
            <a:r>
              <a:rPr lang="fr-FR" sz="1400" dirty="0">
                <a:solidFill>
                  <a:srgbClr val="17375E"/>
                </a:solidFill>
              </a:rPr>
              <a:t>		ou ressources humaines et communication</a:t>
            </a:r>
          </a:p>
          <a:p>
            <a:r>
              <a:rPr lang="fr-FR" sz="1400" dirty="0">
                <a:solidFill>
                  <a:srgbClr val="17375E"/>
                </a:solidFill>
              </a:rPr>
              <a:t>		ou systèmes d'information de gestion	</a:t>
            </a:r>
          </a:p>
          <a:p>
            <a:r>
              <a:rPr lang="fr-FR" sz="1400" b="1" dirty="0">
                <a:solidFill>
                  <a:srgbClr val="17375E"/>
                </a:solidFill>
              </a:rPr>
              <a:t>ST2S</a:t>
            </a:r>
            <a:r>
              <a:rPr lang="fr-FR" sz="1400" dirty="0">
                <a:solidFill>
                  <a:srgbClr val="17375E"/>
                </a:solidFill>
              </a:rPr>
              <a:t>		</a:t>
            </a:r>
            <a:r>
              <a:rPr lang="fr-FR" sz="1400" b="1" dirty="0"/>
              <a:t>Physique-chimie pour la santé	</a:t>
            </a:r>
            <a:r>
              <a:rPr lang="fr-FR" sz="1400" dirty="0"/>
              <a:t>				3h				-</a:t>
            </a:r>
          </a:p>
          <a:p>
            <a:r>
              <a:rPr lang="fr-FR" sz="1400" dirty="0"/>
              <a:t>		Biologie et physiopathologie humaine 			5h				-</a:t>
            </a:r>
          </a:p>
          <a:p>
            <a:r>
              <a:rPr lang="fr-FR" sz="1400" dirty="0"/>
              <a:t>		Sciences et techniques sanitaires et sociales 		7h				8h</a:t>
            </a:r>
          </a:p>
          <a:p>
            <a:r>
              <a:rPr lang="fr-FR" sz="1400" dirty="0"/>
              <a:t>		Chimie, biologie et physiopathologie humaines 		-				8h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339091"/>
            <a:ext cx="9144000" cy="35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fr-FR" sz="1100" b="1" dirty="0">
                <a:solidFill>
                  <a:srgbClr val="17375E"/>
                </a:solidFill>
                <a:ea typeface="Roboto" charset="0"/>
                <a:cs typeface="Arial" charset="0"/>
              </a:rPr>
              <a:t>L</a:t>
            </a:r>
            <a:r>
              <a:rPr lang="ja-JP" altLang="fr-FR" sz="1100" b="1">
                <a:solidFill>
                  <a:srgbClr val="17375E"/>
                </a:solidFill>
                <a:ea typeface="Roboto" charset="0"/>
                <a:cs typeface="Arial" charset="0"/>
              </a:rPr>
              <a:t>’</a:t>
            </a:r>
            <a:r>
              <a:rPr lang="fr-FR" sz="1100" b="1" dirty="0">
                <a:solidFill>
                  <a:srgbClr val="17375E"/>
                </a:solidFill>
                <a:ea typeface="Roboto" charset="0"/>
                <a:cs typeface="Arial" charset="0"/>
              </a:rPr>
              <a:t>organisation en séries est maintenue, l’enseignement de spécialité </a:t>
            </a:r>
            <a:r>
              <a:rPr lang="fr-FR" sz="1100" b="1" u="sng" dirty="0">
                <a:solidFill>
                  <a:srgbClr val="17375E"/>
                </a:solidFill>
                <a:ea typeface="Roboto" charset="0"/>
                <a:cs typeface="Arial" charset="0"/>
              </a:rPr>
              <a:t>ne sera pas choisi </a:t>
            </a:r>
            <a:r>
              <a:rPr lang="fr-FR" sz="1100" b="1" dirty="0">
                <a:solidFill>
                  <a:srgbClr val="17375E"/>
                </a:solidFill>
                <a:ea typeface="Roboto" charset="0"/>
                <a:cs typeface="Arial" charset="0"/>
              </a:rPr>
              <a:t>par l ’élève mais déterminé par la série technologique choisie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E67719C6-27E8-8C47-AEA0-B0C27F51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93" y="625423"/>
            <a:ext cx="9005413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CFB929-00A1-0046-B470-FC0E746AD1BB}"/>
              </a:ext>
            </a:extLst>
          </p:cNvPr>
          <p:cNvSpPr txBox="1"/>
          <p:nvPr/>
        </p:nvSpPr>
        <p:spPr>
          <a:xfrm>
            <a:off x="2633072" y="39088"/>
            <a:ext cx="4032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17375E"/>
                </a:solidFill>
                <a:cs typeface="Arial Black" charset="0"/>
              </a:rPr>
              <a:t>Le lycée technologique à Gregor Mendel</a:t>
            </a:r>
            <a:endParaRPr lang="fr-FR" sz="18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6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1325</Words>
  <Application>Microsoft Office PowerPoint</Application>
  <PresentationFormat>Affichage à l'écran (4:3)</PresentationFormat>
  <Paragraphs>173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Black</vt:lpstr>
      <vt:lpstr>Calibri</vt:lpstr>
      <vt:lpstr>Century</vt:lpstr>
      <vt:lpstr>Roboto</vt:lpstr>
      <vt:lpstr>Tahoma</vt:lpstr>
      <vt:lpstr>Wingdings</vt:lpstr>
      <vt:lpstr>Wingdings 3</vt:lpstr>
      <vt:lpstr>Thème Office</vt:lpstr>
      <vt:lpstr>Lycée Gregor Mendel 205, rue de Fontenay 94300 VINCENNES</vt:lpstr>
      <vt:lpstr>Lycée Gregor Mendel 205, rue de Fontenay 94300 VINCENNES</vt:lpstr>
      <vt:lpstr>L’orientation à l’issue du collège</vt:lpstr>
      <vt:lpstr>La classe de seconde GT</vt:lpstr>
      <vt:lpstr>L’entrée au lycée…  … L’année de seconde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PORTES OUVERTES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Annick ROBERT-PILLOT</dc:creator>
  <cp:lastModifiedBy>Hervé CHAVEROCHE</cp:lastModifiedBy>
  <cp:revision>118</cp:revision>
  <dcterms:created xsi:type="dcterms:W3CDTF">2019-11-08T20:08:32Z</dcterms:created>
  <dcterms:modified xsi:type="dcterms:W3CDTF">2021-10-08T08:33:56Z</dcterms:modified>
</cp:coreProperties>
</file>