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sldIdLst>
    <p:sldId id="256" r:id="rId5"/>
    <p:sldId id="266" r:id="rId6"/>
    <p:sldId id="317" r:id="rId7"/>
    <p:sldId id="281" r:id="rId8"/>
    <p:sldId id="298" r:id="rId9"/>
    <p:sldId id="299" r:id="rId10"/>
    <p:sldId id="262" r:id="rId11"/>
    <p:sldId id="269" r:id="rId12"/>
    <p:sldId id="270" r:id="rId13"/>
    <p:sldId id="271" r:id="rId14"/>
    <p:sldId id="272" r:id="rId15"/>
    <p:sldId id="259" r:id="rId16"/>
    <p:sldId id="260" r:id="rId17"/>
    <p:sldId id="261" r:id="rId18"/>
    <p:sldId id="318" r:id="rId19"/>
    <p:sldId id="284" r:id="rId20"/>
    <p:sldId id="279" r:id="rId21"/>
    <p:sldId id="282" r:id="rId22"/>
    <p:sldId id="289" r:id="rId23"/>
    <p:sldId id="311" r:id="rId24"/>
    <p:sldId id="301" r:id="rId25"/>
    <p:sldId id="265" r:id="rId26"/>
    <p:sldId id="308" r:id="rId27"/>
    <p:sldId id="286" r:id="rId28"/>
    <p:sldId id="322" r:id="rId29"/>
    <p:sldId id="305" r:id="rId30"/>
    <p:sldId id="312" r:id="rId31"/>
    <p:sldId id="285" r:id="rId32"/>
    <p:sldId id="309" r:id="rId33"/>
    <p:sldId id="314" r:id="rId34"/>
    <p:sldId id="315" r:id="rId35"/>
    <p:sldId id="316" r:id="rId36"/>
    <p:sldId id="304" r:id="rId37"/>
    <p:sldId id="290" r:id="rId38"/>
    <p:sldId id="313" r:id="rId39"/>
    <p:sldId id="257" r:id="rId40"/>
    <p:sldId id="307" r:id="rId41"/>
    <p:sldId id="300" r:id="rId42"/>
    <p:sldId id="302" r:id="rId43"/>
    <p:sldId id="321" r:id="rId44"/>
    <p:sldId id="303" r:id="rId45"/>
    <p:sldId id="320" r:id="rId46"/>
    <p:sldId id="306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84" autoAdjust="0"/>
    <p:restoredTop sz="89721" autoAdjust="0"/>
  </p:normalViewPr>
  <p:slideViewPr>
    <p:cSldViewPr snapToGrid="0" snapToObjects="1">
      <p:cViewPr varScale="1">
        <p:scale>
          <a:sx n="68" d="100"/>
          <a:sy n="68" d="100"/>
        </p:scale>
        <p:origin x="1452" y="1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6/15/2026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‹N°›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canthe-uniforme.com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odyssea.inf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mailto:adm-generale@saintjoseph-psg.fr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mailto:adm-generale@saintjoseph-psg.fr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12334" y="2207959"/>
            <a:ext cx="7772400" cy="1470025"/>
          </a:xfrm>
        </p:spPr>
        <p:txBody>
          <a:bodyPr/>
          <a:lstStyle/>
          <a:p>
            <a:r>
              <a:rPr lang="fr-FR" dirty="0"/>
              <a:t>REUNION D’INFORMATION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385910"/>
            <a:ext cx="6400800" cy="1752600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L’ENTRÉE EN SIXIÈME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784253" y="5852894"/>
            <a:ext cx="1250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JUIN 2026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97405" y="415558"/>
            <a:ext cx="2218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Collège Saint Joseph</a:t>
            </a:r>
            <a:endParaRPr lang="fr-FR" dirty="0"/>
          </a:p>
          <a:p>
            <a:r>
              <a:rPr lang="fr-FR" b="1" dirty="0"/>
              <a:t> </a:t>
            </a:r>
            <a:r>
              <a:rPr lang="fr-FR" dirty="0"/>
              <a:t>Le Pré-Saint-Gervais</a:t>
            </a:r>
          </a:p>
        </p:txBody>
      </p:sp>
    </p:spTree>
    <p:extLst>
      <p:ext uri="{BB962C8B-B14F-4D97-AF65-F5344CB8AC3E}">
        <p14:creationId xmlns:p14="http://schemas.microsoft.com/office/powerpoint/2010/main" val="2354678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8655" y="197101"/>
            <a:ext cx="4258770" cy="853561"/>
          </a:xfrm>
        </p:spPr>
        <p:txBody>
          <a:bodyPr>
            <a:normAutofit/>
          </a:bodyPr>
          <a:lstStyle/>
          <a:p>
            <a:r>
              <a:rPr lang="fr-FR" dirty="0"/>
              <a:t>Les notifications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27" y="422061"/>
            <a:ext cx="4153910" cy="618774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804735" y="2076584"/>
            <a:ext cx="4637751" cy="3274423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1140823" y="609600"/>
            <a:ext cx="1188759" cy="11495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2255520" y="1524000"/>
            <a:ext cx="3492137" cy="13149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347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50691" y="362793"/>
            <a:ext cx="3597031" cy="721824"/>
          </a:xfrm>
        </p:spPr>
        <p:txBody>
          <a:bodyPr>
            <a:normAutofit fontScale="90000"/>
          </a:bodyPr>
          <a:lstStyle/>
          <a:p>
            <a:r>
              <a:rPr lang="fr-FR" dirty="0"/>
              <a:t>Les retenues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224138" y="2800207"/>
            <a:ext cx="262792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Les retenues ont lieu après les cours, au plus tard de 17h à 18h</a:t>
            </a:r>
            <a:r>
              <a:rPr lang="fr-FR" b="1" dirty="0">
                <a:solidFill>
                  <a:srgbClr val="FF0000"/>
                </a:solidFill>
              </a:rPr>
              <a:t> ou le mercredi A-M</a:t>
            </a:r>
          </a:p>
          <a:p>
            <a:endParaRPr lang="fr-FR" b="1" dirty="0"/>
          </a:p>
          <a:p>
            <a:r>
              <a:rPr lang="fr-FR" b="1" dirty="0"/>
              <a:t>Les élèves en retenue ont un travail à faire.</a:t>
            </a:r>
          </a:p>
          <a:p>
            <a:endParaRPr lang="fr-FR" b="1" dirty="0"/>
          </a:p>
          <a:p>
            <a:r>
              <a:rPr lang="fr-FR" b="1" dirty="0"/>
              <a:t>Toute retenue non faite est doublée.</a:t>
            </a:r>
          </a:p>
          <a:p>
            <a:endParaRPr lang="fr-FR" b="1" dirty="0"/>
          </a:p>
          <a:p>
            <a:r>
              <a:rPr lang="fr-FR" b="1" dirty="0"/>
              <a:t>5 retenues de </a:t>
            </a:r>
            <a:r>
              <a:rPr lang="fr-FR" b="1" u="sng" dirty="0"/>
              <a:t>comportement</a:t>
            </a:r>
            <a:r>
              <a:rPr lang="fr-FR" b="1" dirty="0"/>
              <a:t> entrainent un blâme.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282752" y="1342247"/>
            <a:ext cx="2510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Signature des parents qui sont informés du jour et de l’heure de la retenue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15" y="128811"/>
            <a:ext cx="4468253" cy="672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5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 REGLEMENT INTERIEUR</a:t>
            </a:r>
            <a:br>
              <a:rPr lang="fr-FR" dirty="0"/>
            </a:br>
            <a:r>
              <a:rPr lang="fr-FR" sz="3600" dirty="0"/>
              <a:t>… quelques points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949886" y="5012355"/>
            <a:ext cx="3554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</a:t>
            </a:r>
            <a:r>
              <a:rPr lang="fr-FR" sz="2000" b="1" dirty="0">
                <a:solidFill>
                  <a:srgbClr val="FF0000"/>
                </a:solidFill>
              </a:rPr>
              <a:t>rendez-vous médicaux </a:t>
            </a:r>
            <a:r>
              <a:rPr lang="fr-FR" dirty="0"/>
              <a:t>doivent être pris hors du temps scolaire.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959275" y="2021474"/>
            <a:ext cx="372752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Toute </a:t>
            </a:r>
            <a:r>
              <a:rPr lang="fr-FR" sz="2000" b="1" dirty="0">
                <a:solidFill>
                  <a:srgbClr val="FF0000"/>
                </a:solidFill>
              </a:rPr>
              <a:t>absence</a:t>
            </a:r>
            <a:r>
              <a:rPr lang="fr-FR" dirty="0"/>
              <a:t> doit être signalée par la famille le jour même auprès de la vie scolaire au </a:t>
            </a:r>
            <a:r>
              <a:rPr lang="fr-FR" b="1" dirty="0"/>
              <a:t>: 01 48 45 30 10</a:t>
            </a:r>
            <a:r>
              <a:rPr lang="fr-FR" dirty="0"/>
              <a:t> et par le biais du carnet de liaison (feuillet détachable) dès le retour de l’élève.</a:t>
            </a:r>
          </a:p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47102" y="2017369"/>
            <a:ext cx="37568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Absence d’un professeur: </a:t>
            </a:r>
          </a:p>
          <a:p>
            <a:pPr marL="285750" indent="-285750">
              <a:buFontTx/>
              <a:buChar char="-"/>
            </a:pPr>
            <a:r>
              <a:rPr lang="fr-FR" dirty="0"/>
              <a:t>Elèves pris en charge par le personnel d’éducation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solidFill>
                  <a:srgbClr val="FF0000"/>
                </a:solidFill>
              </a:rPr>
              <a:t>Peuvent sortir s’ils ont l’autorisation parentale requise.</a:t>
            </a:r>
          </a:p>
          <a:p>
            <a:r>
              <a:rPr lang="fr-FR" b="1" i="1" u="sng" dirty="0">
                <a:solidFill>
                  <a:srgbClr val="FF0000"/>
                </a:solidFill>
              </a:rPr>
              <a:t>Pas de sortie avant 15h50</a:t>
            </a:r>
            <a:endParaRPr lang="fr-FR" i="1" u="sng" dirty="0">
              <a:solidFill>
                <a:srgbClr val="FF0000"/>
              </a:solidFill>
            </a:endParaRPr>
          </a:p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5017838" y="4550516"/>
            <a:ext cx="36103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Départ anticipés / Retours retardés</a:t>
            </a:r>
          </a:p>
          <a:p>
            <a:pPr algn="ctr"/>
            <a:r>
              <a:rPr lang="fr-FR" sz="1600" b="1" u="sng" dirty="0"/>
              <a:t>Les départs en vacances anticipés ou les retours de vacances au-delà de la date définie ne sont pas autorisés</a:t>
            </a:r>
            <a:r>
              <a:rPr lang="fr-FR" sz="1200" dirty="0"/>
              <a:t>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109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620048" y="1059475"/>
            <a:ext cx="605220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>
                <a:solidFill>
                  <a:srgbClr val="FF0000"/>
                </a:solidFill>
              </a:rPr>
              <a:t>Le téléphone doit être éteint </a:t>
            </a:r>
            <a:r>
              <a:rPr lang="fr-FR" sz="2800" dirty="0">
                <a:solidFill>
                  <a:srgbClr val="FF0000"/>
                </a:solidFill>
              </a:rPr>
              <a:t>. </a:t>
            </a: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b="1" dirty="0">
                <a:solidFill>
                  <a:srgbClr val="FF0000"/>
                </a:solidFill>
              </a:rPr>
              <a:t>En cas de manquement : </a:t>
            </a:r>
          </a:p>
          <a:p>
            <a:r>
              <a:rPr lang="fr-FR" b="1" u="sng" dirty="0">
                <a:solidFill>
                  <a:srgbClr val="FF0000"/>
                </a:solidFill>
              </a:rPr>
              <a:t>Le téléphone sera confisqué et rendu aux parents en mains propres par le chef d’établissement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dirty="0">
                <a:solidFill>
                  <a:srgbClr val="FF0000"/>
                </a:solidFill>
              </a:rPr>
              <a:t>(après prise de rendez-vous avec le secrétariat)</a:t>
            </a:r>
          </a:p>
          <a:p>
            <a:endParaRPr lang="fr-FR" dirty="0"/>
          </a:p>
          <a:p>
            <a:endParaRPr lang="fr-FR" dirty="0"/>
          </a:p>
          <a:p>
            <a:pPr algn="ctr"/>
            <a:r>
              <a:rPr lang="fr-FR" u="sng" dirty="0"/>
              <a:t>Le collège décline toute responsabilité en cas de vol perte ou de détérioration de ce type de matériel.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967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22431" y="858234"/>
            <a:ext cx="3297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Une tenue vestimentaire correcte et décente est exigée</a:t>
            </a:r>
            <a:r>
              <a:rPr lang="fr-FR" b="1" dirty="0"/>
              <a:t>.</a:t>
            </a:r>
            <a:r>
              <a:rPr lang="fr-FR" dirty="0"/>
              <a:t>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325616" y="1353356"/>
            <a:ext cx="261485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/>
              <a:t>Le port du </a:t>
            </a:r>
            <a:r>
              <a:rPr lang="fr-FR" sz="2000" b="1" u="sng" dirty="0">
                <a:solidFill>
                  <a:srgbClr val="FF0000"/>
                </a:solidFill>
              </a:rPr>
              <a:t>jogging</a:t>
            </a:r>
            <a:r>
              <a:rPr lang="fr-FR" u="sng" dirty="0"/>
              <a:t> n’est autorisé qu’en cours d’EPS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722431" y="3286478"/>
            <a:ext cx="7951305" cy="209288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b="1" dirty="0"/>
              <a:t>Le carnet de correspondance</a:t>
            </a:r>
            <a:endParaRPr lang="fr-FR" dirty="0"/>
          </a:p>
          <a:p>
            <a:endParaRPr lang="fr-FR" b="1" dirty="0">
              <a:solidFill>
                <a:srgbClr val="FF0000"/>
              </a:solidFill>
            </a:endParaRPr>
          </a:p>
          <a:p>
            <a:r>
              <a:rPr lang="fr-FR" b="1" dirty="0">
                <a:solidFill>
                  <a:srgbClr val="FF0000"/>
                </a:solidFill>
              </a:rPr>
              <a:t>Les élèves doivent toujours être en possession de leur carnet de liaison</a:t>
            </a:r>
            <a:r>
              <a:rPr lang="fr-FR" dirty="0">
                <a:solidFill>
                  <a:srgbClr val="FF0000"/>
                </a:solidFill>
              </a:rPr>
              <a:t>.</a:t>
            </a:r>
          </a:p>
          <a:p>
            <a:endParaRPr lang="fr-FR" dirty="0">
              <a:solidFill>
                <a:srgbClr val="FF0000"/>
              </a:solidFill>
            </a:endParaRPr>
          </a:p>
          <a:p>
            <a:pPr algn="ctr"/>
            <a:r>
              <a:rPr lang="fr-FR" sz="2000" b="1" u="sng" dirty="0">
                <a:solidFill>
                  <a:srgbClr val="FF0000"/>
                </a:solidFill>
              </a:rPr>
              <a:t>Les parents sont tenus de le vérifier quotidiennement et de le signer autant que nécessaire</a:t>
            </a:r>
            <a:r>
              <a:rPr lang="fr-FR" sz="2000" b="1" dirty="0">
                <a:solidFill>
                  <a:srgbClr val="FF0000"/>
                </a:solidFill>
              </a:rPr>
              <a:t>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8901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3889" y="1234758"/>
            <a:ext cx="6281082" cy="2841171"/>
          </a:xfrm>
        </p:spPr>
        <p:txBody>
          <a:bodyPr>
            <a:normAutofit lnSpcReduction="10000"/>
          </a:bodyPr>
          <a:lstStyle/>
          <a:p>
            <a:r>
              <a:rPr lang="fr-FR" dirty="0"/>
              <a:t>Tenue obligatoire </a:t>
            </a:r>
            <a:r>
              <a:rPr lang="fr-FR" sz="2400" dirty="0"/>
              <a:t>(sauf le mercredi):</a:t>
            </a:r>
          </a:p>
          <a:p>
            <a:pPr marL="0" indent="0">
              <a:buNone/>
            </a:pPr>
            <a:r>
              <a:rPr lang="fr-FR" dirty="0"/>
              <a:t> </a:t>
            </a:r>
          </a:p>
          <a:p>
            <a:pPr marL="0" indent="0">
              <a:buNone/>
            </a:pPr>
            <a:r>
              <a:rPr lang="fr-FR" dirty="0"/>
              <a:t>	- Polo</a:t>
            </a:r>
          </a:p>
          <a:p>
            <a:pPr marL="0" indent="0">
              <a:buNone/>
            </a:pPr>
            <a:r>
              <a:rPr lang="fr-FR" dirty="0"/>
              <a:t>	- Sweat</a:t>
            </a:r>
          </a:p>
          <a:p>
            <a:pPr marL="0" indent="0">
              <a:buNone/>
            </a:pPr>
            <a:r>
              <a:rPr lang="fr-FR" dirty="0"/>
              <a:t>	- Tee-shirt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571" y="2376669"/>
            <a:ext cx="2377492" cy="336150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30" y="1600200"/>
            <a:ext cx="2288181" cy="32352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85025" y="2369050"/>
            <a:ext cx="2146584" cy="3161211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306286" y="5763215"/>
            <a:ext cx="5921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4"/>
              </a:rPr>
              <a:t>https://www.acanthe-uniforme.com/</a:t>
            </a:r>
            <a:endParaRPr lang="fr-FR" dirty="0"/>
          </a:p>
          <a:p>
            <a:endParaRPr lang="fr-FR" dirty="0"/>
          </a:p>
          <a:p>
            <a:r>
              <a:rPr lang="fr-FR" dirty="0"/>
              <a:t>Code établissement : STJOPSG</a:t>
            </a:r>
          </a:p>
        </p:txBody>
      </p:sp>
    </p:spTree>
    <p:extLst>
      <p:ext uri="{BB962C8B-B14F-4D97-AF65-F5344CB8AC3E}">
        <p14:creationId xmlns:p14="http://schemas.microsoft.com/office/powerpoint/2010/main" val="1829188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6240" y="878055"/>
            <a:ext cx="8229600" cy="959454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Le site internet</a:t>
            </a:r>
            <a:br>
              <a:rPr lang="fr-FR" dirty="0"/>
            </a:b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60" y="1523745"/>
            <a:ext cx="8264557" cy="399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37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site </a:t>
            </a:r>
            <a:r>
              <a:rPr lang="fr-FR" dirty="0" err="1"/>
              <a:t>Pronote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dirty="0">
                <a:latin typeface="+mj-lt"/>
              </a:rPr>
              <a:t>- Codes d’accès donnés en début d’année</a:t>
            </a:r>
          </a:p>
          <a:p>
            <a:pPr marL="0" indent="0">
              <a:buNone/>
            </a:pPr>
            <a:r>
              <a:rPr lang="fr-FR" dirty="0">
                <a:latin typeface="+mj-lt"/>
              </a:rPr>
              <a:t>	- un code parents</a:t>
            </a:r>
          </a:p>
          <a:p>
            <a:pPr marL="0" indent="0">
              <a:buNone/>
            </a:pPr>
            <a:r>
              <a:rPr lang="fr-FR" dirty="0">
                <a:latin typeface="+mj-lt"/>
              </a:rPr>
              <a:t>	- un code élève</a:t>
            </a:r>
          </a:p>
          <a:p>
            <a:pPr marL="0" indent="0">
              <a:buNone/>
            </a:pPr>
            <a:endParaRPr lang="fr-FR" dirty="0">
              <a:latin typeface="+mj-lt"/>
            </a:endParaRPr>
          </a:p>
          <a:p>
            <a:pPr marL="0" indent="0">
              <a:buNone/>
            </a:pPr>
            <a:r>
              <a:rPr lang="fr-FR" dirty="0">
                <a:latin typeface="+mj-lt"/>
              </a:rPr>
              <a:t>- On y trouve : Le contenu des séances, les devoirs à faire, les notes, les informations vie scolaire …</a:t>
            </a:r>
          </a:p>
          <a:p>
            <a:pPr marL="0" indent="0" algn="ctr">
              <a:buNone/>
            </a:pPr>
            <a:r>
              <a:rPr lang="fr-FR" b="1" dirty="0">
                <a:solidFill>
                  <a:srgbClr val="FF0000"/>
                </a:solidFill>
                <a:latin typeface="+mj-lt"/>
              </a:rPr>
              <a:t>Attention : ne remplace pas le cahier de texte élève !!</a:t>
            </a:r>
          </a:p>
        </p:txBody>
      </p:sp>
    </p:spTree>
    <p:extLst>
      <p:ext uri="{BB962C8B-B14F-4D97-AF65-F5344CB8AC3E}">
        <p14:creationId xmlns:p14="http://schemas.microsoft.com/office/powerpoint/2010/main" val="1379170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7-05-31 à 22.53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70" y="755812"/>
            <a:ext cx="8391217" cy="476621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388197" y="317349"/>
            <a:ext cx="3132369" cy="376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Page d’accès au site </a:t>
            </a:r>
            <a:r>
              <a:rPr lang="fr-FR" b="1" dirty="0" err="1">
                <a:solidFill>
                  <a:srgbClr val="FF0000"/>
                </a:solidFill>
              </a:rPr>
              <a:t>Pronote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072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Un interlocuteur privilégié : le professeur principal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183675"/>
            <a:ext cx="8229600" cy="3189514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Mme Bain – Professeure d’EPS</a:t>
            </a:r>
          </a:p>
          <a:p>
            <a:pPr algn="ctr"/>
            <a:r>
              <a:rPr lang="fr-FR" dirty="0"/>
              <a:t>Mme Beauger – Professeure d’histoire-Géographie</a:t>
            </a:r>
          </a:p>
          <a:p>
            <a:pPr algn="ctr"/>
            <a:r>
              <a:rPr lang="fr-FR" dirty="0"/>
              <a:t>Mme X – Professeure d’anglais</a:t>
            </a:r>
          </a:p>
          <a:p>
            <a:pPr algn="ctr"/>
            <a:r>
              <a:rPr lang="fr-FR" dirty="0"/>
              <a:t>M. </a:t>
            </a:r>
            <a:r>
              <a:rPr lang="fr-FR" dirty="0" err="1"/>
              <a:t>Vétois</a:t>
            </a:r>
            <a:r>
              <a:rPr lang="fr-FR" dirty="0"/>
              <a:t> – Professeur d’EPS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0523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/>
              <a:t>Quelle place occupe la classe de 6</a:t>
            </a:r>
            <a:r>
              <a:rPr lang="fr-FR" sz="3600" b="1" baseline="30000" dirty="0"/>
              <a:t>e</a:t>
            </a:r>
            <a:r>
              <a:rPr lang="fr-FR" sz="3600" b="1" dirty="0"/>
              <a:t>?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43034" y="1754995"/>
            <a:ext cx="4529610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La classe de 6</a:t>
            </a:r>
            <a:r>
              <a:rPr lang="fr-FR" b="1" baseline="30000" dirty="0">
                <a:solidFill>
                  <a:srgbClr val="FF0000"/>
                </a:solidFill>
              </a:rPr>
              <a:t>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dirty="0"/>
              <a:t>appartient au </a:t>
            </a:r>
            <a:r>
              <a:rPr lang="fr-FR" b="1" dirty="0"/>
              <a:t>cycle 3</a:t>
            </a:r>
            <a:r>
              <a:rPr lang="fr-FR" dirty="0"/>
              <a:t>, </a:t>
            </a:r>
            <a:r>
              <a:rPr lang="fr-FR" b="1" i="1" dirty="0"/>
              <a:t>cycle de </a:t>
            </a:r>
            <a:r>
              <a:rPr lang="fr-FR" b="1" i="1" dirty="0">
                <a:solidFill>
                  <a:srgbClr val="FF0000"/>
                </a:solidFill>
              </a:rPr>
              <a:t>consolidation</a:t>
            </a:r>
            <a:r>
              <a:rPr lang="fr-FR" dirty="0">
                <a:solidFill>
                  <a:srgbClr val="FF0000"/>
                </a:solidFill>
              </a:rPr>
              <a:t>,</a:t>
            </a:r>
            <a:r>
              <a:rPr lang="fr-FR" dirty="0"/>
              <a:t>  qui comprend aussi le </a:t>
            </a:r>
            <a:r>
              <a:rPr lang="fr-FR" b="1" dirty="0"/>
              <a:t>CM1 et le CM2.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809858" y="4467594"/>
            <a:ext cx="6653605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Au collège : Une année d’adaptation ….</a:t>
            </a:r>
          </a:p>
          <a:p>
            <a:r>
              <a:rPr lang="fr-FR" dirty="0"/>
              <a:t>Objectifs </a:t>
            </a:r>
            <a:r>
              <a:rPr lang="fr-FR" b="1" dirty="0"/>
              <a:t>: 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Affermir les acquis de l'école élémentaire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S’Initier aux disciplines et méthodes propres à l'enseignement secondaire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Développement de </a:t>
            </a:r>
            <a:r>
              <a:rPr lang="fr-FR" b="1" dirty="0">
                <a:solidFill>
                  <a:srgbClr val="FF0000"/>
                </a:solidFill>
              </a:rPr>
              <a:t>l’autonomie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295960" y="3352289"/>
            <a:ext cx="5681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La classe de 6</a:t>
            </a:r>
            <a:r>
              <a:rPr lang="fr-FR" sz="2400" b="1" baseline="30000" dirty="0">
                <a:solidFill>
                  <a:srgbClr val="FF0000"/>
                </a:solidFill>
              </a:rPr>
              <a:t>e</a:t>
            </a:r>
            <a:r>
              <a:rPr lang="fr-FR" sz="2400" b="1" dirty="0">
                <a:solidFill>
                  <a:srgbClr val="FF0000"/>
                </a:solidFill>
              </a:rPr>
              <a:t>, entre primaire et collège</a:t>
            </a:r>
          </a:p>
        </p:txBody>
      </p:sp>
    </p:spTree>
    <p:extLst>
      <p:ext uri="{BB962C8B-B14F-4D97-AF65-F5344CB8AC3E}">
        <p14:creationId xmlns:p14="http://schemas.microsoft.com/office/powerpoint/2010/main" val="344728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Vie scolaire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4771"/>
          </a:xfrm>
        </p:spPr>
        <p:txBody>
          <a:bodyPr>
            <a:normAutofit/>
          </a:bodyPr>
          <a:lstStyle/>
          <a:p>
            <a:r>
              <a:rPr lang="fr-FR" dirty="0"/>
              <a:t>CPE - Responsable de Vie scolaire : </a:t>
            </a:r>
          </a:p>
          <a:p>
            <a:pPr marL="0" indent="0">
              <a:buNone/>
            </a:pPr>
            <a:r>
              <a:rPr lang="fr-FR" dirty="0">
                <a:solidFill>
                  <a:srgbClr val="FF0000"/>
                </a:solidFill>
              </a:rPr>
              <a:t>											Mme SOUAGUI</a:t>
            </a:r>
          </a:p>
          <a:p>
            <a:endParaRPr lang="fr-FR" dirty="0"/>
          </a:p>
          <a:p>
            <a:r>
              <a:rPr lang="fr-FR" dirty="0"/>
              <a:t>Assistants d’éducation : </a:t>
            </a:r>
          </a:p>
          <a:p>
            <a:pPr marL="0" indent="0">
              <a:buNone/>
            </a:pPr>
            <a:r>
              <a:rPr lang="fr-FR" dirty="0"/>
              <a:t>	- </a:t>
            </a:r>
            <a:r>
              <a:rPr lang="fr-FR" dirty="0" err="1"/>
              <a:t>Sitan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	- Mehdi</a:t>
            </a:r>
          </a:p>
          <a:p>
            <a:pPr marL="0" indent="0">
              <a:buNone/>
            </a:pPr>
            <a:r>
              <a:rPr lang="fr-FR" dirty="0"/>
              <a:t>	- Siham</a:t>
            </a:r>
          </a:p>
          <a:p>
            <a:pPr marL="0" indent="0">
              <a:buNone/>
            </a:pPr>
            <a:r>
              <a:rPr lang="fr-FR" dirty="0"/>
              <a:t>	- </a:t>
            </a:r>
            <a:r>
              <a:rPr lang="fr-FR" dirty="0" err="1"/>
              <a:t>Ghiles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0734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casiers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Disponibles à la rentrée</a:t>
            </a:r>
          </a:p>
          <a:p>
            <a:r>
              <a:rPr lang="fr-FR" dirty="0"/>
              <a:t>Fournir un cadenas (clef </a:t>
            </a:r>
            <a:r>
              <a:rPr lang="fr-FR"/>
              <a:t>ou code)</a:t>
            </a:r>
          </a:p>
        </p:txBody>
      </p:sp>
    </p:spTree>
    <p:extLst>
      <p:ext uri="{BB962C8B-B14F-4D97-AF65-F5344CB8AC3E}">
        <p14:creationId xmlns:p14="http://schemas.microsoft.com/office/powerpoint/2010/main" val="138724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CULTURE RELIGIEUSE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57199" y="2192508"/>
            <a:ext cx="74384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400" b="1" dirty="0">
                <a:solidFill>
                  <a:srgbClr val="FF0000"/>
                </a:solidFill>
              </a:rPr>
              <a:t>La Pastorale ou « Culture Humaine et Religieuse »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r>
              <a:rPr lang="fr-FR" dirty="0"/>
              <a:t>		</a:t>
            </a:r>
            <a:r>
              <a:rPr lang="fr-FR" sz="2000" dirty="0"/>
              <a:t>Cours assurés par Mme </a:t>
            </a:r>
            <a:r>
              <a:rPr lang="fr-FR" sz="2000" dirty="0" err="1"/>
              <a:t>Lepiètre</a:t>
            </a:r>
            <a:r>
              <a:rPr lang="fr-FR" sz="2000" dirty="0"/>
              <a:t> et M. </a:t>
            </a:r>
            <a:r>
              <a:rPr lang="fr-FR" sz="2000" dirty="0" err="1"/>
              <a:t>Chaveroche</a:t>
            </a:r>
            <a:r>
              <a:rPr lang="fr-FR" sz="2000" dirty="0"/>
              <a:t> à raison d’</a:t>
            </a:r>
            <a:r>
              <a:rPr lang="fr-FR" sz="2000" u="sng" dirty="0"/>
              <a:t>une heure par semaine</a:t>
            </a:r>
          </a:p>
        </p:txBody>
      </p:sp>
    </p:spTree>
    <p:extLst>
      <p:ext uri="{BB962C8B-B14F-4D97-AF65-F5344CB8AC3E}">
        <p14:creationId xmlns:p14="http://schemas.microsoft.com/office/powerpoint/2010/main" val="1882596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96686" y="705394"/>
            <a:ext cx="788996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fr-FR" sz="2400" b="1" dirty="0"/>
              <a:t>Des éléments de culture religieuse ……</a:t>
            </a:r>
          </a:p>
          <a:p>
            <a:pPr fontAlgn="base"/>
            <a:endParaRPr lang="fr-FR" sz="2400" dirty="0"/>
          </a:p>
          <a:p>
            <a:pPr fontAlgn="base"/>
            <a:r>
              <a:rPr lang="fr-FR" sz="2400" dirty="0"/>
              <a:t>Quelques exemples en 6</a:t>
            </a:r>
            <a:r>
              <a:rPr lang="fr-FR" sz="2400" baseline="30000" dirty="0"/>
              <a:t>e</a:t>
            </a:r>
            <a:r>
              <a:rPr lang="fr-FR" sz="2400" dirty="0"/>
              <a:t> et en 5</a:t>
            </a:r>
            <a:r>
              <a:rPr lang="fr-FR" sz="2400" baseline="30000" dirty="0"/>
              <a:t>e</a:t>
            </a:r>
            <a:r>
              <a:rPr lang="fr-FR" sz="2400" dirty="0"/>
              <a:t>: </a:t>
            </a:r>
          </a:p>
          <a:p>
            <a:pPr fontAlgn="base"/>
            <a:endParaRPr lang="fr-FR" sz="2400" dirty="0"/>
          </a:p>
          <a:p>
            <a:pPr fontAlgn="base"/>
            <a:r>
              <a:rPr lang="fr-FR" sz="2400" dirty="0"/>
              <a:t>La découverte des trois grandes religions monothéistes et les racines chrétiennes de la France</a:t>
            </a:r>
            <a:br>
              <a:rPr lang="fr-FR" sz="2400" dirty="0"/>
            </a:br>
            <a:r>
              <a:rPr lang="fr-FR" sz="2400" dirty="0"/>
              <a:t>Des événements religieux dans leur contexte historique, géographique et culturel</a:t>
            </a:r>
            <a:br>
              <a:rPr lang="fr-FR" sz="2400" dirty="0"/>
            </a:br>
            <a:r>
              <a:rPr lang="fr-FR" sz="2400" dirty="0"/>
              <a:t>La découverte des lieux de culte à travers leurs représentations ; Le vocabulaire, les symboles et</a:t>
            </a:r>
            <a:br>
              <a:rPr lang="fr-FR" sz="2400" dirty="0"/>
            </a:br>
            <a:r>
              <a:rPr lang="fr-FR" sz="2400" dirty="0"/>
              <a:t>leur sens en lien avec une église, un temple, une mosquée, une synagogue, …</a:t>
            </a:r>
            <a:br>
              <a:rPr lang="fr-FR" sz="2400" dirty="0"/>
            </a:br>
            <a:r>
              <a:rPr lang="fr-FR" sz="2400" dirty="0"/>
              <a:t>Les rites, les fêtes, les grandes figures et personnalités, l’art religieux</a:t>
            </a:r>
          </a:p>
        </p:txBody>
      </p:sp>
    </p:spTree>
    <p:extLst>
      <p:ext uri="{BB962C8B-B14F-4D97-AF65-F5344CB8AC3E}">
        <p14:creationId xmlns:p14="http://schemas.microsoft.com/office/powerpoint/2010/main" val="3765327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8854"/>
          </a:xfrm>
        </p:spPr>
        <p:txBody>
          <a:bodyPr/>
          <a:lstStyle/>
          <a:p>
            <a:r>
              <a:rPr lang="fr-FR" dirty="0"/>
              <a:t>La solidarité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7975" y="1438835"/>
            <a:ext cx="8229600" cy="4525963"/>
          </a:xfrm>
        </p:spPr>
        <p:txBody>
          <a:bodyPr/>
          <a:lstStyle/>
          <a:p>
            <a:r>
              <a:rPr lang="fr-FR" b="1" dirty="0"/>
              <a:t>Opération « bol de riz » au profit d’une association humanitaire </a:t>
            </a:r>
            <a:r>
              <a:rPr lang="fr-FR" sz="2400" dirty="0"/>
              <a:t>(début avril 2027).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b="1" dirty="0"/>
              <a:t>Participation à une course solidaire au profit de l’association </a:t>
            </a:r>
            <a:r>
              <a:rPr lang="fr-FR" b="1" dirty="0" err="1"/>
              <a:t>Odysséa</a:t>
            </a:r>
            <a:r>
              <a:rPr lang="fr-FR" b="1" dirty="0"/>
              <a:t> </a:t>
            </a:r>
            <a:r>
              <a:rPr lang="fr-FR" sz="2000" b="1" dirty="0">
                <a:solidFill>
                  <a:schemeClr val="accent5"/>
                </a:solidFill>
              </a:rPr>
              <a:t>(</a:t>
            </a:r>
            <a:r>
              <a:rPr lang="fr-FR" sz="2000" dirty="0">
                <a:solidFill>
                  <a:schemeClr val="accent5"/>
                </a:solidFill>
                <a:hlinkClick r:id="rId2"/>
              </a:rPr>
              <a:t>https://odyssea.info/</a:t>
            </a:r>
            <a:r>
              <a:rPr lang="fr-FR" sz="2000" dirty="0">
                <a:solidFill>
                  <a:schemeClr val="accent5"/>
                </a:solidFill>
              </a:rPr>
              <a:t>)</a:t>
            </a:r>
            <a:endParaRPr lang="fr-FR" sz="2000" b="1" dirty="0">
              <a:solidFill>
                <a:schemeClr val="accent5"/>
              </a:solidFill>
            </a:endParaRPr>
          </a:p>
          <a:p>
            <a:pPr lvl="1"/>
            <a:r>
              <a:rPr lang="fr-FR" dirty="0">
                <a:solidFill>
                  <a:srgbClr val="FF0000"/>
                </a:solidFill>
              </a:rPr>
              <a:t>octobre 2026 </a:t>
            </a:r>
            <a:r>
              <a:rPr lang="fr-FR" dirty="0"/>
              <a:t>(Hippodrome de Vincennes) </a:t>
            </a:r>
          </a:p>
          <a:p>
            <a:pPr marL="457200" lvl="1" indent="0">
              <a:buNone/>
            </a:pPr>
            <a:r>
              <a:rPr lang="fr-FR" sz="1800" i="1" dirty="0">
                <a:solidFill>
                  <a:srgbClr val="FF0000"/>
                </a:solidFill>
              </a:rPr>
              <a:t>	</a:t>
            </a:r>
          </a:p>
        </p:txBody>
      </p:sp>
      <p:pic>
        <p:nvPicPr>
          <p:cNvPr id="2050" name="Picture 2" descr="RÃ©sultat de recherche d'images pour &quot;photos course odyssea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78" y="5156682"/>
            <a:ext cx="2383977" cy="1386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RÃ©sultat de recherche d'images pour &quot;photos course odyssea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3" name="Picture 5" descr="C:\Users\Directeur\Desktop\Capt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125" y="5150150"/>
            <a:ext cx="2097741" cy="13931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895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96590"/>
            <a:ext cx="8229600" cy="1656806"/>
          </a:xfrm>
        </p:spPr>
        <p:txBody>
          <a:bodyPr/>
          <a:lstStyle/>
          <a:p>
            <a:r>
              <a:rPr lang="fr-FR" dirty="0"/>
              <a:t>Goûter partagé (mai-juin 27) au profit d’une association humanitaire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8854"/>
          </a:xfrm>
        </p:spPr>
        <p:txBody>
          <a:bodyPr/>
          <a:lstStyle/>
          <a:p>
            <a:r>
              <a:rPr lang="fr-FR" dirty="0"/>
              <a:t>La solidarité</a:t>
            </a:r>
          </a:p>
        </p:txBody>
      </p:sp>
    </p:spTree>
    <p:extLst>
      <p:ext uri="{BB962C8B-B14F-4D97-AF65-F5344CB8AC3E}">
        <p14:creationId xmlns:p14="http://schemas.microsoft.com/office/powerpoint/2010/main" val="4097533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Ateliers et clubs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80903" y="1861458"/>
            <a:ext cx="4759234" cy="2936966"/>
          </a:xfrm>
        </p:spPr>
        <p:txBody>
          <a:bodyPr>
            <a:noAutofit/>
          </a:bodyPr>
          <a:lstStyle/>
          <a:p>
            <a:r>
              <a:rPr lang="fr-FR" sz="2400" b="1" dirty="0"/>
              <a:t>Club Manga</a:t>
            </a:r>
          </a:p>
          <a:p>
            <a:r>
              <a:rPr lang="fr-FR" sz="2400" b="1" dirty="0"/>
              <a:t>Atelier Journal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fr-FR" sz="2400" b="1" dirty="0"/>
              <a:t>club échecs</a:t>
            </a:r>
          </a:p>
          <a:p>
            <a:r>
              <a:rPr lang="fr-FR" sz="2400" b="1" dirty="0"/>
              <a:t>Atelier Yoga</a:t>
            </a:r>
          </a:p>
          <a:p>
            <a:endParaRPr lang="fr-FR" sz="2400" dirty="0"/>
          </a:p>
          <a:p>
            <a:r>
              <a:rPr lang="fr-FR" sz="2400" b="1" dirty="0"/>
              <a:t>Atelier jeux de société </a:t>
            </a:r>
          </a:p>
        </p:txBody>
      </p:sp>
    </p:spTree>
    <p:extLst>
      <p:ext uri="{BB962C8B-B14F-4D97-AF65-F5344CB8AC3E}">
        <p14:creationId xmlns:p14="http://schemas.microsoft.com/office/powerpoint/2010/main" val="7498574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3840"/>
            <a:ext cx="7476309" cy="696686"/>
          </a:xfrm>
        </p:spPr>
        <p:txBody>
          <a:bodyPr>
            <a:normAutofit fontScale="90000"/>
          </a:bodyPr>
          <a:lstStyle/>
          <a:p>
            <a:r>
              <a:rPr lang="fr-FR" dirty="0"/>
              <a:t>Activité danse – </a:t>
            </a:r>
            <a:r>
              <a:rPr lang="fr-FR" i="1" dirty="0"/>
              <a:t>Modern jazz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6423" y="1149533"/>
            <a:ext cx="8691154" cy="1288868"/>
          </a:xfrm>
        </p:spPr>
        <p:txBody>
          <a:bodyPr/>
          <a:lstStyle/>
          <a:p>
            <a:r>
              <a:rPr lang="fr-FR" dirty="0"/>
              <a:t>1 heure par semaine </a:t>
            </a:r>
            <a:r>
              <a:rPr lang="fr-FR" sz="1600" i="1" dirty="0"/>
              <a:t>(cours d’essai possible avant inscription)</a:t>
            </a:r>
          </a:p>
          <a:p>
            <a:r>
              <a:rPr lang="fr-FR" dirty="0"/>
              <a:t>Spectacle en fin d’année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714">
            <a:off x="379923" y="2696069"/>
            <a:ext cx="3535086" cy="235289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972" y="4659086"/>
            <a:ext cx="3074763" cy="204651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1502">
            <a:off x="5156996" y="2736993"/>
            <a:ext cx="3412114" cy="227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78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9269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/>
              <a:t>INTERVENTIONS, SORTIES ET VOYAGES PEDAGOGIQUES en 2025-2026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005840" y="2686245"/>
            <a:ext cx="71323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</a:rPr>
              <a:t>Défi </a:t>
            </a:r>
            <a:r>
              <a:rPr lang="fr-FR" sz="2800" b="1" dirty="0" err="1">
                <a:solidFill>
                  <a:srgbClr val="FF0000"/>
                </a:solidFill>
              </a:rPr>
              <a:t>Babelio</a:t>
            </a:r>
            <a:r>
              <a:rPr lang="fr-FR" sz="2800" b="1" dirty="0">
                <a:solidFill>
                  <a:srgbClr val="FF0000"/>
                </a:solidFill>
              </a:rPr>
              <a:t> (CDI ……. 30 livres à lire)</a:t>
            </a:r>
          </a:p>
          <a:p>
            <a:pPr algn="ctr"/>
            <a:endParaRPr lang="fr-FR" sz="2800" dirty="0">
              <a:solidFill>
                <a:srgbClr val="FF0000"/>
              </a:solidFill>
            </a:endParaRPr>
          </a:p>
          <a:p>
            <a:pPr algn="ctr"/>
            <a:endParaRPr lang="fr-FR" sz="2800" b="1" dirty="0">
              <a:solidFill>
                <a:srgbClr val="FF0000"/>
              </a:solidFill>
            </a:endParaRPr>
          </a:p>
          <a:p>
            <a:pPr algn="ctr"/>
            <a:r>
              <a:rPr lang="fr-FR" sz="2800" b="1" dirty="0">
                <a:solidFill>
                  <a:srgbClr val="FF0000"/>
                </a:solidFill>
              </a:rPr>
              <a:t>Sorties et activité théâtre</a:t>
            </a:r>
          </a:p>
          <a:p>
            <a:pPr algn="ctr"/>
            <a:endParaRPr lang="fr-FR" sz="2800" b="1" dirty="0">
              <a:solidFill>
                <a:srgbClr val="FF0000"/>
              </a:solidFill>
            </a:endParaRPr>
          </a:p>
          <a:p>
            <a:pPr algn="ctr"/>
            <a:r>
              <a:rPr lang="fr-FR" sz="2800" b="1" dirty="0">
                <a:solidFill>
                  <a:srgbClr val="FF0000"/>
                </a:solidFill>
              </a:rPr>
              <a:t>Salon du livre Montreuil</a:t>
            </a:r>
          </a:p>
        </p:txBody>
      </p:sp>
    </p:spTree>
    <p:extLst>
      <p:ext uri="{BB962C8B-B14F-4D97-AF65-F5344CB8AC3E}">
        <p14:creationId xmlns:p14="http://schemas.microsoft.com/office/powerpoint/2010/main" val="2267563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71006" y="1685107"/>
            <a:ext cx="7127965" cy="1765103"/>
          </a:xfrm>
        </p:spPr>
        <p:txBody>
          <a:bodyPr>
            <a:norm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</a:rPr>
              <a:t>Voyage à Lille – Une classe</a:t>
            </a:r>
            <a:endParaRPr lang="fr-FR" sz="2800" dirty="0">
              <a:solidFill>
                <a:srgbClr val="FF0000"/>
              </a:solidFill>
            </a:endParaRPr>
          </a:p>
          <a:p>
            <a:pPr algn="ctr"/>
            <a:r>
              <a:rPr lang="fr-FR" sz="2800" b="1" dirty="0">
                <a:solidFill>
                  <a:srgbClr val="FF0000"/>
                </a:solidFill>
              </a:rPr>
              <a:t>Séjour ski à la </a:t>
            </a:r>
            <a:r>
              <a:rPr lang="fr-FR" sz="2800" b="1" dirty="0" err="1">
                <a:solidFill>
                  <a:srgbClr val="FF0000"/>
                </a:solidFill>
              </a:rPr>
              <a:t>Plagne</a:t>
            </a:r>
            <a:r>
              <a:rPr lang="fr-FR" sz="2800" b="1" dirty="0">
                <a:solidFill>
                  <a:srgbClr val="FF0000"/>
                </a:solidFill>
              </a:rPr>
              <a:t> - Deux classes</a:t>
            </a:r>
          </a:p>
          <a:p>
            <a:pPr algn="ctr"/>
            <a:r>
              <a:rPr lang="fr-FR" sz="2800" b="1" dirty="0">
                <a:solidFill>
                  <a:srgbClr val="FF0000"/>
                </a:solidFill>
              </a:rPr>
              <a:t>Séjour à Lanzarote– Une classe</a:t>
            </a:r>
            <a:endParaRPr lang="fr-FR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fr-FR" dirty="0">
              <a:solidFill>
                <a:srgbClr val="FF0000"/>
              </a:solidFill>
            </a:endParaRPr>
          </a:p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506323" y="381998"/>
            <a:ext cx="4057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00B050"/>
                </a:solidFill>
              </a:rPr>
              <a:t>Séjours 6</a:t>
            </a:r>
            <a:r>
              <a:rPr lang="fr-FR" sz="3200" b="1" baseline="30000" dirty="0">
                <a:solidFill>
                  <a:srgbClr val="00B050"/>
                </a:solidFill>
              </a:rPr>
              <a:t>e</a:t>
            </a:r>
            <a:r>
              <a:rPr lang="fr-FR" sz="3200" b="1" dirty="0">
                <a:solidFill>
                  <a:srgbClr val="00B050"/>
                </a:solidFill>
              </a:rPr>
              <a:t> – 2025-2026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658723" y="4041169"/>
            <a:ext cx="4057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00B050"/>
                </a:solidFill>
              </a:rPr>
              <a:t>Séjours 6</a:t>
            </a:r>
            <a:r>
              <a:rPr lang="fr-FR" sz="3200" b="1" baseline="30000" dirty="0">
                <a:solidFill>
                  <a:srgbClr val="00B050"/>
                </a:solidFill>
              </a:rPr>
              <a:t>e</a:t>
            </a:r>
            <a:r>
              <a:rPr lang="fr-FR" sz="3200" b="1" dirty="0">
                <a:solidFill>
                  <a:srgbClr val="00B050"/>
                </a:solidFill>
              </a:rPr>
              <a:t> – 2026-2027</a:t>
            </a:r>
          </a:p>
        </p:txBody>
      </p:sp>
    </p:spTree>
    <p:extLst>
      <p:ext uri="{BB962C8B-B14F-4D97-AF65-F5344CB8AC3E}">
        <p14:creationId xmlns:p14="http://schemas.microsoft.com/office/powerpoint/2010/main" val="3312735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0551"/>
            <a:ext cx="8229600" cy="448173"/>
          </a:xfrm>
        </p:spPr>
        <p:txBody>
          <a:bodyPr>
            <a:normAutofit fontScale="90000"/>
          </a:bodyPr>
          <a:lstStyle/>
          <a:p>
            <a:r>
              <a:rPr lang="fr-FR" sz="3600" dirty="0"/>
              <a:t>Horaires de la classe de 6e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826300"/>
              </p:ext>
            </p:extLst>
          </p:nvPr>
        </p:nvGraphicFramePr>
        <p:xfrm>
          <a:off x="1288868" y="752566"/>
          <a:ext cx="6566263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1616">
                  <a:extLst>
                    <a:ext uri="{9D8B030D-6E8A-4147-A177-3AD203B41FA5}">
                      <a16:colId xmlns:a16="http://schemas.microsoft.com/office/drawing/2014/main" val="1511020946"/>
                    </a:ext>
                  </a:extLst>
                </a:gridCol>
                <a:gridCol w="2654647">
                  <a:extLst>
                    <a:ext uri="{9D8B030D-6E8A-4147-A177-3AD203B41FA5}">
                      <a16:colId xmlns:a16="http://schemas.microsoft.com/office/drawing/2014/main" val="1710422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MATIERES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Nombre d’heures de cours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706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/>
                        <a:t>Français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4,5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943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/>
                        <a:t>Mathématiques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4,5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554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/>
                        <a:t>LV1 - Anglais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9165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/>
                        <a:t>Histoire-Géographie-EMC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346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/>
                        <a:t>Sciences et Vie de la Terre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1,5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39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/>
                        <a:t>Physique-Chimie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1,5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118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/>
                        <a:t>Arts plastiques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744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/>
                        <a:t>Education musicale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2033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/>
                        <a:t>EPS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4299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i="1" dirty="0"/>
                        <a:t>Enseignement numérique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i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806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Chinois (option)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6837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rgbClr val="7030A0"/>
                          </a:solidFill>
                        </a:rPr>
                        <a:t>Enseignement complémentaire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7030A0"/>
                          </a:solidFill>
                        </a:rPr>
                        <a:t>1,5 ou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4214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54806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« Winter Camp »</a:t>
            </a:r>
            <a:br>
              <a:rPr lang="fr-FR" dirty="0"/>
            </a:br>
            <a:r>
              <a:rPr lang="fr-FR" sz="2200" b="1" i="1" dirty="0"/>
              <a:t>Classe de 4e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25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2800" dirty="0"/>
              <a:t>Lieu : </a:t>
            </a:r>
            <a:r>
              <a:rPr lang="fr-FR" sz="2800" dirty="0" err="1"/>
              <a:t>Ayer’s</a:t>
            </a:r>
            <a:r>
              <a:rPr lang="fr-FR" sz="2800" dirty="0"/>
              <a:t> Cliff (Canada – Province de Québec)</a:t>
            </a:r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r>
              <a:rPr lang="fr-FR" sz="2800" dirty="0"/>
              <a:t>Séjour de deux semaines en hiver</a:t>
            </a:r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r>
              <a:rPr lang="fr-FR" sz="2800" dirty="0"/>
              <a:t>Activités : Ski, chiens de traineaux, cours d’anglais, visite de la ville de Québec, visite d’une réserve indienne, match de hockey sur glace, visite d’une usine Bombardier, cabane à sucre (extraction du sirop d’érable) …</a:t>
            </a:r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r>
              <a:rPr lang="fr-FR" sz="2800" dirty="0"/>
              <a:t>Encadrement par animateurs anglophones</a:t>
            </a:r>
          </a:p>
        </p:txBody>
      </p:sp>
    </p:spTree>
    <p:extLst>
      <p:ext uri="{BB962C8B-B14F-4D97-AF65-F5344CB8AC3E}">
        <p14:creationId xmlns:p14="http://schemas.microsoft.com/office/powerpoint/2010/main" val="19478448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25750" y="2734273"/>
            <a:ext cx="4165121" cy="197099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678" y="191587"/>
            <a:ext cx="6871927" cy="325700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72" y="3864818"/>
            <a:ext cx="5399314" cy="255503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701573" y="275546"/>
            <a:ext cx="2338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Le campus </a:t>
            </a:r>
            <a:r>
              <a:rPr lang="fr-FR" dirty="0" err="1">
                <a:solidFill>
                  <a:schemeClr val="bg1"/>
                </a:solidFill>
              </a:rPr>
              <a:t>Massawippi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721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47160" y="2831511"/>
            <a:ext cx="4441371" cy="21050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33" y="3718560"/>
            <a:ext cx="6389296" cy="302350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968" y="226423"/>
            <a:ext cx="6423192" cy="304432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689669" y="3931138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Québec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677887" y="347560"/>
            <a:ext cx="2629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Lac gelé devant le campus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17310" y="1664342"/>
            <a:ext cx="1056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Montréal</a:t>
            </a:r>
          </a:p>
        </p:txBody>
      </p:sp>
    </p:spTree>
    <p:extLst>
      <p:ext uri="{BB962C8B-B14F-4D97-AF65-F5344CB8AC3E}">
        <p14:creationId xmlns:p14="http://schemas.microsoft.com/office/powerpoint/2010/main" val="31020105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0115" y="121362"/>
            <a:ext cx="8229600" cy="1143000"/>
          </a:xfrm>
        </p:spPr>
        <p:txBody>
          <a:bodyPr/>
          <a:lstStyle/>
          <a:p>
            <a:r>
              <a:rPr lang="fr-FR" dirty="0"/>
              <a:t>Séjour d’intégration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11862"/>
            <a:ext cx="8229600" cy="2510246"/>
          </a:xfrm>
        </p:spPr>
        <p:txBody>
          <a:bodyPr>
            <a:normAutofit/>
          </a:bodyPr>
          <a:lstStyle/>
          <a:p>
            <a:r>
              <a:rPr lang="fr-FR" dirty="0"/>
              <a:t>3 jours (7 au 9 septembre)</a:t>
            </a:r>
          </a:p>
          <a:p>
            <a:r>
              <a:rPr lang="fr-FR" dirty="0"/>
              <a:t>Base de loisirs de </a:t>
            </a:r>
            <a:r>
              <a:rPr lang="fr-FR" dirty="0" err="1"/>
              <a:t>Buthiers</a:t>
            </a:r>
            <a:r>
              <a:rPr lang="fr-FR" dirty="0"/>
              <a:t> </a:t>
            </a:r>
            <a:r>
              <a:rPr lang="fr-FR" sz="2800" dirty="0"/>
              <a:t>(Sud Seine-et-Marne)</a:t>
            </a:r>
          </a:p>
          <a:p>
            <a:r>
              <a:rPr lang="fr-FR" dirty="0"/>
              <a:t>Activités sportives et ludiques</a:t>
            </a:r>
          </a:p>
        </p:txBody>
      </p:sp>
      <p:pic>
        <p:nvPicPr>
          <p:cNvPr id="5" name="Picture 4" descr="Seine-et-Marne : une fillette d'Aulnay retrouvée inconsciente à l'île de  loisirs de Buthiers - Le Parisi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5" y="3264657"/>
            <a:ext cx="4119154" cy="257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se de loisirs de Buthiers - Buthiers | Wonderb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964" y="2510554"/>
            <a:ext cx="2700836" cy="179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rcours aventure pour 2 - Base de Loisirs Buthiers - Buthiers (77) - Plein  air - Sport &amp; aven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454" y="4729722"/>
            <a:ext cx="3136265" cy="199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3355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61555" y="641872"/>
            <a:ext cx="808975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Durant l’année scolaire : </a:t>
            </a:r>
          </a:p>
          <a:p>
            <a:endParaRPr lang="fr-FR" sz="2800" dirty="0"/>
          </a:p>
          <a:p>
            <a:pPr marL="285750" indent="-285750">
              <a:buFontTx/>
              <a:buChar char="-"/>
            </a:pPr>
            <a:r>
              <a:rPr lang="fr-FR" sz="2400" b="1" dirty="0"/>
              <a:t>Sensibilisation à la question du harcèlement</a:t>
            </a:r>
          </a:p>
          <a:p>
            <a:pPr marL="457200" indent="-457200">
              <a:buFontTx/>
              <a:buChar char="-"/>
            </a:pPr>
            <a:endParaRPr lang="fr-FR" sz="2800" dirty="0"/>
          </a:p>
          <a:p>
            <a:pPr marL="285750" indent="-285750">
              <a:buFontTx/>
              <a:buChar char="-"/>
            </a:pPr>
            <a:r>
              <a:rPr lang="fr-FR" sz="2800" dirty="0"/>
              <a:t>Un concours : le </a:t>
            </a:r>
            <a:r>
              <a:rPr lang="fr-FR" sz="2800" dirty="0">
                <a:solidFill>
                  <a:srgbClr val="FF0000"/>
                </a:solidFill>
              </a:rPr>
              <a:t>KANGOUROU des maths</a:t>
            </a:r>
          </a:p>
          <a:p>
            <a:endParaRPr lang="fr-FR" sz="2800" dirty="0"/>
          </a:p>
          <a:p>
            <a:pPr marL="285750" indent="-285750">
              <a:buFontTx/>
              <a:buChar char="-"/>
            </a:pPr>
            <a:r>
              <a:rPr lang="fr-FR" sz="2800" dirty="0"/>
              <a:t>Mise en place d’une </a:t>
            </a:r>
            <a:r>
              <a:rPr lang="fr-FR" sz="2800" dirty="0">
                <a:solidFill>
                  <a:srgbClr val="7030A0"/>
                </a:solidFill>
              </a:rPr>
              <a:t>permanence d’écoute tenue </a:t>
            </a:r>
          </a:p>
          <a:p>
            <a:r>
              <a:rPr lang="fr-FR" sz="2800" dirty="0">
                <a:solidFill>
                  <a:srgbClr val="7030A0"/>
                </a:solidFill>
              </a:rPr>
              <a:t>    par une psychologue</a:t>
            </a:r>
            <a:endParaRPr lang="fr-FR" sz="2800" dirty="0"/>
          </a:p>
          <a:p>
            <a:endParaRPr lang="fr-FR" sz="2800" dirty="0"/>
          </a:p>
          <a:p>
            <a:r>
              <a:rPr lang="fr-FR" sz="2800" dirty="0"/>
              <a:t>-  </a:t>
            </a:r>
            <a:r>
              <a:rPr lang="fr-FR" sz="2800" dirty="0">
                <a:solidFill>
                  <a:srgbClr val="00B050"/>
                </a:solidFill>
              </a:rPr>
              <a:t>Projet Voltaire</a:t>
            </a:r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9966686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60751"/>
          </a:xfrm>
        </p:spPr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Stage d’anglais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27760" y="1774372"/>
            <a:ext cx="4297680" cy="637903"/>
          </a:xfrm>
        </p:spPr>
        <p:txBody>
          <a:bodyPr/>
          <a:lstStyle/>
          <a:p>
            <a:pPr marL="0" indent="0">
              <a:buNone/>
            </a:pPr>
            <a:r>
              <a:rPr lang="fr-FR" i="1" dirty="0"/>
              <a:t>L’arc en ciel des langues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178629" y="2951258"/>
            <a:ext cx="5355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Première semaine des vacances de la Toussaint, toutes </a:t>
            </a:r>
          </a:p>
          <a:p>
            <a:r>
              <a:rPr lang="fr-FR" dirty="0"/>
              <a:t>les après-midi du lundi au vendredi.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332412" y="4258492"/>
            <a:ext cx="7413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Sous forme de « Workshop » (jeux, activités et animations en anglais)</a:t>
            </a:r>
          </a:p>
        </p:txBody>
      </p:sp>
    </p:spTree>
    <p:extLst>
      <p:ext uri="{BB962C8B-B14F-4D97-AF65-F5344CB8AC3E}">
        <p14:creationId xmlns:p14="http://schemas.microsoft.com/office/powerpoint/2010/main" val="4143910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L’ASSOCIATION SPORTIVE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288870" y="1929436"/>
            <a:ext cx="64356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400" dirty="0"/>
              <a:t>Animée par les professeurs d’EPS : Mme Bain, Mme Prudent et M. </a:t>
            </a:r>
            <a:r>
              <a:rPr lang="fr-FR" sz="2400" dirty="0" err="1"/>
              <a:t>Vétois</a:t>
            </a:r>
            <a:endParaRPr lang="fr-FR" sz="2400" dirty="0"/>
          </a:p>
          <a:p>
            <a:pPr marL="285750" indent="-285750">
              <a:buFontTx/>
              <a:buChar char="-"/>
            </a:pPr>
            <a:endParaRPr lang="fr-FR" sz="2400" dirty="0"/>
          </a:p>
          <a:p>
            <a:pPr marL="285750" indent="-285750">
              <a:buFontTx/>
              <a:buChar char="-"/>
            </a:pPr>
            <a:r>
              <a:rPr lang="fr-FR" sz="2400" b="1" dirty="0">
                <a:solidFill>
                  <a:srgbClr val="FF0000"/>
                </a:solidFill>
              </a:rPr>
              <a:t>Le mardi de 15h45 à 17h40</a:t>
            </a:r>
          </a:p>
          <a:p>
            <a:pPr marL="285750" indent="-285750">
              <a:buFontTx/>
              <a:buChar char="-"/>
            </a:pPr>
            <a:endParaRPr lang="fr-FR" sz="2400" dirty="0"/>
          </a:p>
          <a:p>
            <a:pPr marL="285750" indent="-285750">
              <a:buFontTx/>
              <a:buChar char="-"/>
            </a:pPr>
            <a:r>
              <a:rPr lang="fr-FR" sz="2400" dirty="0"/>
              <a:t>Activité proposée à la rentrée 2026 : Natation / Tennis de table / Badminton / Basket-ball</a:t>
            </a:r>
          </a:p>
          <a:p>
            <a:endParaRPr lang="fr-FR" sz="2400" dirty="0"/>
          </a:p>
          <a:p>
            <a:pPr marL="285750" indent="-285750">
              <a:buFontTx/>
              <a:buChar char="-"/>
            </a:pPr>
            <a:r>
              <a:rPr lang="fr-FR" sz="2400" dirty="0"/>
              <a:t>Cotisation : 40 € l’année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45920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089"/>
            <a:ext cx="8229600" cy="857477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FF0000"/>
                </a:solidFill>
              </a:rPr>
              <a:t>L’AS Natation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79566"/>
            <a:ext cx="8229600" cy="829491"/>
          </a:xfrm>
        </p:spPr>
        <p:txBody>
          <a:bodyPr>
            <a:normAutofit/>
          </a:bodyPr>
          <a:lstStyle/>
          <a:p>
            <a:r>
              <a:rPr lang="fr-FR" sz="2000" dirty="0"/>
              <a:t>Nombre élèves : 35</a:t>
            </a:r>
          </a:p>
          <a:p>
            <a:r>
              <a:rPr lang="fr-FR" sz="2000" dirty="0"/>
              <a:t>Championnat de France à Dunkerque (29 au 31 mai 2024)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927">
            <a:off x="656134" y="4073257"/>
            <a:ext cx="3214013" cy="241051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2811">
            <a:off x="5409949" y="4316286"/>
            <a:ext cx="2898621" cy="217396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2" y="1709057"/>
            <a:ext cx="3971109" cy="185450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486" y="1671389"/>
            <a:ext cx="2826274" cy="211970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069082" y="4903874"/>
            <a:ext cx="1213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Saint Malo</a:t>
            </a:r>
          </a:p>
          <a:p>
            <a:pPr algn="ctr"/>
            <a:r>
              <a:rPr lang="fr-FR" b="1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599275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Les parents délégués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31126"/>
            <a:ext cx="7606937" cy="4525963"/>
          </a:xfrm>
        </p:spPr>
        <p:txBody>
          <a:bodyPr/>
          <a:lstStyle/>
          <a:p>
            <a:r>
              <a:rPr lang="fr-FR" dirty="0"/>
              <a:t>Candidatures seront sollicitées par les professeurs principaux à la rentrée</a:t>
            </a:r>
          </a:p>
          <a:p>
            <a:endParaRPr lang="fr-FR" dirty="0"/>
          </a:p>
          <a:p>
            <a:r>
              <a:rPr lang="fr-FR" dirty="0"/>
              <a:t>Deux titulaires et deux suppléants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Rôle : participation aux conseils de classes et aux réunions de fin de trimestres, aux conseils de discipline</a:t>
            </a:r>
          </a:p>
        </p:txBody>
      </p:sp>
    </p:spTree>
    <p:extLst>
      <p:ext uri="{BB962C8B-B14F-4D97-AF65-F5344CB8AC3E}">
        <p14:creationId xmlns:p14="http://schemas.microsoft.com/office/powerpoint/2010/main" val="14935316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Accueil des </a:t>
            </a:r>
            <a:r>
              <a:rPr lang="fr-FR">
                <a:solidFill>
                  <a:srgbClr val="FF0000"/>
                </a:solidFill>
              </a:rPr>
              <a:t>futurs 6</a:t>
            </a:r>
            <a:r>
              <a:rPr lang="fr-FR" baseline="30000">
                <a:solidFill>
                  <a:srgbClr val="FF0000"/>
                </a:solidFill>
              </a:rPr>
              <a:t>e</a:t>
            </a:r>
            <a:r>
              <a:rPr lang="fr-FR">
                <a:solidFill>
                  <a:srgbClr val="FF0000"/>
                </a:solidFill>
              </a:rPr>
              <a:t>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Date : Mercredi </a:t>
            </a:r>
            <a:r>
              <a:rPr lang="fr-FR" b="1" dirty="0"/>
              <a:t>17</a:t>
            </a:r>
            <a:r>
              <a:rPr lang="fr-FR" dirty="0"/>
              <a:t> juin</a:t>
            </a:r>
          </a:p>
          <a:p>
            <a:r>
              <a:rPr lang="fr-FR" dirty="0"/>
              <a:t>Horaires : 9h30 -11h30</a:t>
            </a:r>
          </a:p>
          <a:p>
            <a:r>
              <a:rPr lang="fr-FR" dirty="0"/>
              <a:t>Déroulement : Accueil par la Responsable de Vie scolaire et les professeurs principaux -  présentation de la 6</a:t>
            </a:r>
            <a:r>
              <a:rPr lang="fr-FR" baseline="30000" dirty="0"/>
              <a:t>e</a:t>
            </a:r>
            <a:r>
              <a:rPr lang="fr-FR" dirty="0"/>
              <a:t> et visite du collège.</a:t>
            </a:r>
          </a:p>
          <a:p>
            <a:endParaRPr lang="fr-FR" dirty="0"/>
          </a:p>
          <a:p>
            <a:endParaRPr lang="fr-FR" dirty="0"/>
          </a:p>
          <a:p>
            <a:r>
              <a:rPr lang="fr-FR" sz="2200" i="1" dirty="0"/>
              <a:t>28 août à 14h : accueil pour les élèves qui ne pourraient pas être là le 17 juin.</a:t>
            </a:r>
          </a:p>
        </p:txBody>
      </p:sp>
    </p:spTree>
    <p:extLst>
      <p:ext uri="{BB962C8B-B14F-4D97-AF65-F5344CB8AC3E}">
        <p14:creationId xmlns:p14="http://schemas.microsoft.com/office/powerpoint/2010/main" val="279814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L’enseignement complémentaire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8022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fr-FR" sz="2800" dirty="0"/>
          </a:p>
          <a:p>
            <a:pPr marL="0" indent="0" algn="ctr">
              <a:buNone/>
            </a:pPr>
            <a:r>
              <a:rPr lang="fr-FR" sz="2800" dirty="0"/>
              <a:t>Objectifs : </a:t>
            </a:r>
          </a:p>
          <a:p>
            <a:pPr marL="0" indent="0" algn="ctr">
              <a:buNone/>
            </a:pPr>
            <a:endParaRPr lang="fr-FR" sz="2800" dirty="0"/>
          </a:p>
          <a:p>
            <a:pPr marL="0" indent="0" algn="ctr">
              <a:buNone/>
            </a:pPr>
            <a:r>
              <a:rPr lang="fr-FR" sz="2800" i="1" dirty="0"/>
              <a:t>En début d’année : passation </a:t>
            </a:r>
            <a:r>
              <a:rPr lang="fr-FR" sz="2800" i="1" dirty="0">
                <a:solidFill>
                  <a:srgbClr val="FF0000"/>
                </a:solidFill>
              </a:rPr>
              <a:t>évaluations nationales</a:t>
            </a:r>
          </a:p>
          <a:p>
            <a:pPr marL="0" indent="0" algn="ctr">
              <a:buNone/>
            </a:pPr>
            <a:endParaRPr lang="fr-FR" sz="2800" i="1" dirty="0"/>
          </a:p>
          <a:p>
            <a:pPr marL="0" indent="0" algn="ctr">
              <a:buNone/>
            </a:pPr>
            <a:r>
              <a:rPr lang="fr-FR" sz="2800" i="1" dirty="0"/>
              <a:t>- Projet Voltaire</a:t>
            </a:r>
            <a:endParaRPr lang="fr-FR" sz="2800" dirty="0"/>
          </a:p>
          <a:p>
            <a:pPr algn="ctr">
              <a:buFontTx/>
              <a:buChar char="-"/>
            </a:pPr>
            <a:r>
              <a:rPr lang="fr-FR" sz="2800" i="1" dirty="0"/>
              <a:t>Méthodologie</a:t>
            </a:r>
          </a:p>
          <a:p>
            <a:pPr algn="ctr">
              <a:buFontTx/>
              <a:buChar char="-"/>
            </a:pPr>
            <a:r>
              <a:rPr lang="fr-FR" sz="2800" i="1" dirty="0"/>
              <a:t>Renforcement, approfondissement en </a:t>
            </a:r>
            <a:r>
              <a:rPr lang="fr-FR" sz="2800" b="1" i="1" dirty="0"/>
              <a:t>mathématiques</a:t>
            </a:r>
          </a:p>
        </p:txBody>
      </p:sp>
    </p:spTree>
    <p:extLst>
      <p:ext uri="{BB962C8B-B14F-4D97-AF65-F5344CB8AC3E}">
        <p14:creationId xmlns:p14="http://schemas.microsoft.com/office/powerpoint/2010/main" val="30904989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 txBox="1">
            <a:spLocks noGrp="1"/>
          </p:cNvSpPr>
          <p:nvPr>
            <p:ph idx="1"/>
          </p:nvPr>
        </p:nvSpPr>
        <p:spPr>
          <a:xfrm>
            <a:off x="901337" y="1765662"/>
            <a:ext cx="7380514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fr-FR" dirty="0"/>
              <a:t>Penser à fournir bulletins trimestriels ou semestriels du CM2</a:t>
            </a:r>
          </a:p>
        </p:txBody>
      </p:sp>
    </p:spTree>
    <p:extLst>
      <p:ext uri="{BB962C8B-B14F-4D97-AF65-F5344CB8AC3E}">
        <p14:creationId xmlns:p14="http://schemas.microsoft.com/office/powerpoint/2010/main" val="29056289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1554" y="5533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Souhait de regroupement d’enfants dans la même classe</a:t>
            </a:r>
            <a:br>
              <a:rPr lang="fr-FR" dirty="0"/>
            </a:br>
            <a:r>
              <a:rPr lang="fr-FR" sz="3100" dirty="0"/>
              <a:t>(ou de séparation !)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80903" y="2932612"/>
            <a:ext cx="6109062" cy="1709058"/>
          </a:xfrm>
        </p:spPr>
        <p:txBody>
          <a:bodyPr>
            <a:normAutofit fontScale="70000" lnSpcReduction="20000"/>
          </a:bodyPr>
          <a:lstStyle/>
          <a:p>
            <a:r>
              <a:rPr lang="fr-FR" dirty="0"/>
              <a:t>Envoyer </a:t>
            </a:r>
            <a:r>
              <a:rPr lang="fr-FR" b="1" dirty="0">
                <a:solidFill>
                  <a:srgbClr val="FF0000"/>
                </a:solidFill>
              </a:rPr>
              <a:t>avant le 20 juin </a:t>
            </a:r>
            <a:r>
              <a:rPr lang="fr-FR" dirty="0"/>
              <a:t>un mail à : </a:t>
            </a:r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>
                <a:hlinkClick r:id="rId2"/>
              </a:rPr>
              <a:t>adm-generale@saintjoseph-psg.fr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>
                <a:solidFill>
                  <a:srgbClr val="FF0000"/>
                </a:solidFill>
              </a:rPr>
              <a:t>Objet</a:t>
            </a:r>
            <a:r>
              <a:rPr lang="fr-FR" dirty="0"/>
              <a:t> : </a:t>
            </a:r>
            <a:r>
              <a:rPr lang="fr-FR" b="1" dirty="0"/>
              <a:t>classes 6</a:t>
            </a:r>
            <a:r>
              <a:rPr lang="fr-FR" b="1" baseline="30000" dirty="0"/>
              <a:t>e</a:t>
            </a:r>
            <a:r>
              <a:rPr lang="fr-FR" b="1" dirty="0"/>
              <a:t> 2026-2027</a:t>
            </a:r>
          </a:p>
        </p:txBody>
      </p:sp>
    </p:spTree>
    <p:extLst>
      <p:ext uri="{BB962C8B-B14F-4D97-AF65-F5344CB8AC3E}">
        <p14:creationId xmlns:p14="http://schemas.microsoft.com/office/powerpoint/2010/main" val="39644029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Stage de français – Pré rentrée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35434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fr-FR" b="1" dirty="0"/>
              <a:t>Mercredi 26 août : 9h - 12h</a:t>
            </a:r>
          </a:p>
          <a:p>
            <a:pPr algn="ctr"/>
            <a:r>
              <a:rPr lang="fr-FR" b="1" dirty="0"/>
              <a:t>Vendredi 28 août : 9h - 12h</a:t>
            </a:r>
          </a:p>
          <a:p>
            <a:pPr marL="0" indent="0" algn="ctr">
              <a:buNone/>
            </a:pPr>
            <a:endParaRPr lang="fr-FR" dirty="0"/>
          </a:p>
          <a:p>
            <a:r>
              <a:rPr lang="fr-FR" dirty="0"/>
              <a:t>Maximum </a:t>
            </a:r>
            <a:r>
              <a:rPr lang="fr-FR" u="sng" dirty="0"/>
              <a:t>15 élèves</a:t>
            </a:r>
          </a:p>
          <a:p>
            <a:r>
              <a:rPr lang="fr-FR" dirty="0"/>
              <a:t>Révision des acquis de la grammaire et de la conjugaison : Identifier les constituants d’une phrase simple, se repérer dans la phrase complexe, maîtriser l'orthographe grammaticale, conjuguer aux temps simples et composés de l'indicatif….</a:t>
            </a:r>
          </a:p>
          <a:p>
            <a:endParaRPr lang="fr-FR" dirty="0"/>
          </a:p>
          <a:p>
            <a:r>
              <a:rPr lang="fr-FR" sz="2300" dirty="0"/>
              <a:t>Inscription par mail : </a:t>
            </a:r>
            <a:r>
              <a:rPr lang="fr-FR" sz="2300" dirty="0">
                <a:hlinkClick r:id="rId2"/>
              </a:rPr>
              <a:t>adm-generale@saintjoseph-psg.fr</a:t>
            </a:r>
            <a:endParaRPr lang="fr-FR" sz="2300" dirty="0"/>
          </a:p>
          <a:p>
            <a:r>
              <a:rPr lang="fr-FR" sz="2300" dirty="0"/>
              <a:t>Avant </a:t>
            </a:r>
            <a:r>
              <a:rPr lang="fr-FR" sz="2300"/>
              <a:t>le 20 </a:t>
            </a:r>
            <a:r>
              <a:rPr lang="fr-FR" sz="2300" dirty="0"/>
              <a:t>août</a:t>
            </a:r>
          </a:p>
          <a:p>
            <a:r>
              <a:rPr lang="fr-FR" sz="2300" dirty="0"/>
              <a:t>Indiquer en objet : </a:t>
            </a:r>
            <a:r>
              <a:rPr lang="fr-FR" sz="2300" b="1" i="1" dirty="0"/>
              <a:t>stage pré rentrée 6</a:t>
            </a:r>
            <a:r>
              <a:rPr lang="fr-FR" sz="2300" b="1" i="1" baseline="30000" dirty="0"/>
              <a:t>e</a:t>
            </a:r>
            <a:r>
              <a:rPr lang="fr-FR" sz="2300" b="1" i="1" dirty="0"/>
              <a:t> Français</a:t>
            </a:r>
          </a:p>
          <a:p>
            <a:r>
              <a:rPr lang="fr-FR" sz="2300" dirty="0"/>
              <a:t>Corps du mail :</a:t>
            </a:r>
          </a:p>
          <a:p>
            <a:pPr lvl="1"/>
            <a:r>
              <a:rPr lang="fr-FR" sz="2300" dirty="0"/>
              <a:t>Nom et prénom de l’enfant</a:t>
            </a:r>
          </a:p>
          <a:p>
            <a:pPr lvl="1"/>
            <a:r>
              <a:rPr lang="fr-FR" sz="2300" dirty="0"/>
              <a:t>Nom et prénom d’un parent responsable + N° de tél</a:t>
            </a:r>
          </a:p>
        </p:txBody>
      </p:sp>
    </p:spTree>
    <p:extLst>
      <p:ext uri="{BB962C8B-B14F-4D97-AF65-F5344CB8AC3E}">
        <p14:creationId xmlns:p14="http://schemas.microsoft.com/office/powerpoint/2010/main" val="856964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La rentrée de septembre 2026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00498"/>
            <a:ext cx="8229600" cy="3572691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- </a:t>
            </a:r>
            <a:r>
              <a:rPr lang="fr-FR" b="1" dirty="0"/>
              <a:t>Lettre de rentrée </a:t>
            </a:r>
            <a:r>
              <a:rPr lang="fr-FR" dirty="0"/>
              <a:t>et </a:t>
            </a:r>
            <a:r>
              <a:rPr lang="fr-FR" b="1" dirty="0"/>
              <a:t>liste du matériel scolaire</a:t>
            </a:r>
            <a:r>
              <a:rPr lang="fr-FR" dirty="0"/>
              <a:t>:</a:t>
            </a:r>
          </a:p>
          <a:p>
            <a:pPr marL="0" indent="0" algn="ctr">
              <a:buNone/>
            </a:pPr>
            <a:r>
              <a:rPr lang="fr-FR" dirty="0"/>
              <a:t>sur le </a:t>
            </a:r>
            <a:r>
              <a:rPr lang="fr-FR" b="1" dirty="0">
                <a:solidFill>
                  <a:srgbClr val="FF0000"/>
                </a:solidFill>
              </a:rPr>
              <a:t>site du collège </a:t>
            </a:r>
            <a:r>
              <a:rPr lang="fr-FR" dirty="0"/>
              <a:t>début juillet</a:t>
            </a:r>
          </a:p>
          <a:p>
            <a:pPr marL="0" indent="0" algn="ctr">
              <a:buNone/>
            </a:pPr>
            <a:endParaRPr lang="fr-FR" dirty="0"/>
          </a:p>
          <a:p>
            <a:pPr>
              <a:buFontTx/>
              <a:buChar char="-"/>
            </a:pPr>
            <a:r>
              <a:rPr lang="fr-FR" b="1" dirty="0"/>
              <a:t>Réunion parents-professeurs </a:t>
            </a:r>
            <a:r>
              <a:rPr lang="fr-FR" dirty="0"/>
              <a:t>: mardi 1er septembre à 17h30</a:t>
            </a:r>
          </a:p>
        </p:txBody>
      </p:sp>
    </p:spTree>
    <p:extLst>
      <p:ext uri="{BB962C8B-B14F-4D97-AF65-F5344CB8AC3E}">
        <p14:creationId xmlns:p14="http://schemas.microsoft.com/office/powerpoint/2010/main" val="3769675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Evaluations nationales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22417"/>
            <a:ext cx="8229600" cy="3424646"/>
          </a:xfrm>
        </p:spPr>
        <p:txBody>
          <a:bodyPr>
            <a:normAutofit/>
          </a:bodyPr>
          <a:lstStyle/>
          <a:p>
            <a:r>
              <a:rPr lang="fr-FR" dirty="0"/>
              <a:t>1 test de français</a:t>
            </a:r>
          </a:p>
          <a:p>
            <a:r>
              <a:rPr lang="fr-FR" dirty="0"/>
              <a:t>1 test de mathématiques</a:t>
            </a:r>
          </a:p>
          <a:p>
            <a:r>
              <a:rPr lang="fr-FR" dirty="0"/>
              <a:t>1 test d’évaluation de la fluence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….. Et mise en place d’un </a:t>
            </a:r>
            <a:r>
              <a:rPr lang="fr-FR" dirty="0">
                <a:solidFill>
                  <a:srgbClr val="0070C0"/>
                </a:solidFill>
              </a:rPr>
              <a:t>atelier « fluence » </a:t>
            </a:r>
            <a:r>
              <a:rPr lang="fr-FR" dirty="0"/>
              <a:t>sur la pause méridienne</a:t>
            </a:r>
          </a:p>
        </p:txBody>
      </p:sp>
    </p:spTree>
    <p:extLst>
      <p:ext uri="{BB962C8B-B14F-4D97-AF65-F5344CB8AC3E}">
        <p14:creationId xmlns:p14="http://schemas.microsoft.com/office/powerpoint/2010/main" val="1053847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422187"/>
          </a:xfrm>
        </p:spPr>
        <p:txBody>
          <a:bodyPr>
            <a:noAutofit/>
          </a:bodyPr>
          <a:lstStyle/>
          <a:p>
            <a:r>
              <a:rPr lang="fr-FR" sz="3600" dirty="0"/>
              <a:t>« Devoirs faits »</a:t>
            </a:r>
            <a:br>
              <a:rPr lang="fr-FR" sz="3600" dirty="0"/>
            </a:b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5280" y="1983378"/>
            <a:ext cx="8229600" cy="2268112"/>
          </a:xfrm>
        </p:spPr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Dispositifs « Devoirs faits »  </a:t>
            </a:r>
            <a:r>
              <a:rPr lang="fr-FR" dirty="0"/>
              <a:t>-  Après la classe : encadrement par des enseignants.</a:t>
            </a:r>
          </a:p>
          <a:p>
            <a:pPr marL="0" indent="0">
              <a:buNone/>
            </a:pPr>
            <a:r>
              <a:rPr lang="fr-FR" dirty="0"/>
              <a:t>    </a:t>
            </a:r>
            <a:r>
              <a:rPr lang="fr-FR" b="1" u="sng" dirty="0"/>
              <a:t>Une</a:t>
            </a:r>
            <a:r>
              <a:rPr lang="fr-FR" dirty="0"/>
              <a:t> heure par jour (sauf le mercredi)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6804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COMMUNICATION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227419" y="2400100"/>
            <a:ext cx="57953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000" b="1" dirty="0">
                <a:solidFill>
                  <a:srgbClr val="FF0000"/>
                </a:solidFill>
              </a:rPr>
              <a:t>Le carnet de correspondance</a:t>
            </a:r>
          </a:p>
          <a:p>
            <a:pPr marL="285750" indent="-285750">
              <a:buFontTx/>
              <a:buChar char="-"/>
            </a:pPr>
            <a:endParaRPr lang="fr-FR" sz="2000" dirty="0"/>
          </a:p>
          <a:p>
            <a:pPr marL="285750" indent="-285750">
              <a:buFontTx/>
              <a:buChar char="-"/>
            </a:pPr>
            <a:r>
              <a:rPr lang="fr-FR" sz="2000" dirty="0"/>
              <a:t>Les mails</a:t>
            </a:r>
          </a:p>
          <a:p>
            <a:pPr marL="285750" indent="-285750">
              <a:buFontTx/>
              <a:buChar char="-"/>
            </a:pPr>
            <a:endParaRPr lang="fr-FR" sz="2000" dirty="0"/>
          </a:p>
          <a:p>
            <a:pPr marL="285750" indent="-285750">
              <a:buFontTx/>
              <a:buChar char="-"/>
            </a:pPr>
            <a:r>
              <a:rPr lang="fr-FR" sz="2400" b="1" dirty="0" err="1">
                <a:solidFill>
                  <a:srgbClr val="FF0000"/>
                </a:solidFill>
              </a:rPr>
              <a:t>Pronote</a:t>
            </a:r>
            <a:endParaRPr lang="fr-FR" sz="2400" b="1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fr-FR" sz="2000" dirty="0"/>
          </a:p>
          <a:p>
            <a:pPr marL="285750" indent="-285750">
              <a:buFontTx/>
              <a:buChar char="-"/>
            </a:pPr>
            <a:r>
              <a:rPr lang="fr-FR" sz="2000" dirty="0"/>
              <a:t>Le site internet du collège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8702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48196" y="2797318"/>
            <a:ext cx="3838603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Le carnet de correspondance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72" y="450688"/>
            <a:ext cx="4659124" cy="640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01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65413" y="1223340"/>
            <a:ext cx="3655646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Demandes de rendez-vous</a:t>
            </a:r>
            <a:br>
              <a:rPr lang="fr-FR" dirty="0"/>
            </a:br>
            <a:br>
              <a:rPr lang="fr-FR" dirty="0"/>
            </a:br>
            <a:r>
              <a:rPr lang="fr-FR" dirty="0"/>
              <a:t>(Ou </a:t>
            </a:r>
            <a:r>
              <a:rPr lang="fr-FR" dirty="0" err="1"/>
              <a:t>Pronote</a:t>
            </a:r>
            <a:r>
              <a:rPr lang="fr-FR" dirty="0"/>
              <a:t>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99" y="191589"/>
            <a:ext cx="4318049" cy="660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02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jd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microsoft.com/sharepoint/v3/field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3753</TotalTime>
  <Words>1462</Words>
  <Application>Microsoft Office PowerPoint</Application>
  <PresentationFormat>Affichage à l'écran (4:3)</PresentationFormat>
  <Paragraphs>258</Paragraphs>
  <Slides>43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44" baseType="lpstr">
      <vt:lpstr>Office Theme</vt:lpstr>
      <vt:lpstr>REUNION D’INFORMATION</vt:lpstr>
      <vt:lpstr>Quelle place occupe la classe de 6e?</vt:lpstr>
      <vt:lpstr>Horaires de la classe de 6e</vt:lpstr>
      <vt:lpstr>L’enseignement complémentaire</vt:lpstr>
      <vt:lpstr>Evaluations nationales</vt:lpstr>
      <vt:lpstr>« Devoirs faits » </vt:lpstr>
      <vt:lpstr>COMMUNICATION</vt:lpstr>
      <vt:lpstr>Le carnet de correspondance</vt:lpstr>
      <vt:lpstr>Demandes de rendez-vous  (Ou Pronote)</vt:lpstr>
      <vt:lpstr>Les notifications</vt:lpstr>
      <vt:lpstr>Les retenues</vt:lpstr>
      <vt:lpstr>LE REGLEMENT INTERIEUR … quelques points</vt:lpstr>
      <vt:lpstr>Présentation PowerPoint</vt:lpstr>
      <vt:lpstr>Présentation PowerPoint</vt:lpstr>
      <vt:lpstr>Présentation PowerPoint</vt:lpstr>
      <vt:lpstr>Le site internet </vt:lpstr>
      <vt:lpstr>Le site Pronote</vt:lpstr>
      <vt:lpstr>Présentation PowerPoint</vt:lpstr>
      <vt:lpstr>Un interlocuteur privilégié : le professeur principal</vt:lpstr>
      <vt:lpstr>La Vie scolaire</vt:lpstr>
      <vt:lpstr>Les casiers</vt:lpstr>
      <vt:lpstr>CULTURE RELIGIEUSE</vt:lpstr>
      <vt:lpstr>Présentation PowerPoint</vt:lpstr>
      <vt:lpstr>La solidarité</vt:lpstr>
      <vt:lpstr>La solidarité</vt:lpstr>
      <vt:lpstr>Ateliers et clubs</vt:lpstr>
      <vt:lpstr>Activité danse – Modern jazz</vt:lpstr>
      <vt:lpstr>INTERVENTIONS, SORTIES ET VOYAGES PEDAGOGIQUES en 2025-2026</vt:lpstr>
      <vt:lpstr>Présentation PowerPoint</vt:lpstr>
      <vt:lpstr>« Winter Camp » Classe de 4e </vt:lpstr>
      <vt:lpstr>Présentation PowerPoint</vt:lpstr>
      <vt:lpstr>Présentation PowerPoint</vt:lpstr>
      <vt:lpstr>Séjour d’intégration</vt:lpstr>
      <vt:lpstr>Présentation PowerPoint</vt:lpstr>
      <vt:lpstr>Stage d’anglais</vt:lpstr>
      <vt:lpstr>L’ASSOCIATION SPORTIVE</vt:lpstr>
      <vt:lpstr>L’AS Natation</vt:lpstr>
      <vt:lpstr>Les parents délégués</vt:lpstr>
      <vt:lpstr>Accueil des futurs 6e </vt:lpstr>
      <vt:lpstr>Présentation PowerPoint</vt:lpstr>
      <vt:lpstr>Souhait de regroupement d’enfants dans la même classe (ou de séparation !)</vt:lpstr>
      <vt:lpstr>Stage de français – Pré rentrée</vt:lpstr>
      <vt:lpstr>La rentrée de septembre 2026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Herve CHAVEROCHE</cp:lastModifiedBy>
  <cp:revision>209</cp:revision>
  <dcterms:created xsi:type="dcterms:W3CDTF">2010-04-12T23:12:02Z</dcterms:created>
  <dcterms:modified xsi:type="dcterms:W3CDTF">2026-06-15T08:54:01Z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